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1" r:id="rId2"/>
  </p:sldMasterIdLst>
  <p:notesMasterIdLst>
    <p:notesMasterId r:id="rId25"/>
  </p:notesMasterIdLst>
  <p:handoutMasterIdLst>
    <p:handoutMasterId r:id="rId26"/>
  </p:handoutMasterIdLst>
  <p:sldIdLst>
    <p:sldId id="2924" r:id="rId3"/>
    <p:sldId id="2791" r:id="rId4"/>
    <p:sldId id="2891" r:id="rId5"/>
    <p:sldId id="2811" r:id="rId6"/>
    <p:sldId id="1504" r:id="rId7"/>
    <p:sldId id="2768" r:id="rId8"/>
    <p:sldId id="2919" r:id="rId9"/>
    <p:sldId id="2929" r:id="rId10"/>
    <p:sldId id="2927" r:id="rId11"/>
    <p:sldId id="2930" r:id="rId12"/>
    <p:sldId id="909" r:id="rId13"/>
    <p:sldId id="2664" r:id="rId14"/>
    <p:sldId id="1786" r:id="rId15"/>
    <p:sldId id="2934" r:id="rId16"/>
    <p:sldId id="2931" r:id="rId17"/>
    <p:sldId id="2932" r:id="rId18"/>
    <p:sldId id="2834" r:id="rId19"/>
    <p:sldId id="1216" r:id="rId20"/>
    <p:sldId id="2901" r:id="rId21"/>
    <p:sldId id="2835" r:id="rId22"/>
    <p:sldId id="2926" r:id="rId23"/>
    <p:sldId id="2137" r:id="rId24"/>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85" autoAdjust="0"/>
    <p:restoredTop sz="63720" autoAdjust="0"/>
  </p:normalViewPr>
  <p:slideViewPr>
    <p:cSldViewPr>
      <p:cViewPr>
        <p:scale>
          <a:sx n="98" d="100"/>
          <a:sy n="98" d="100"/>
        </p:scale>
        <p:origin x="108" y="-1092"/>
      </p:cViewPr>
      <p:guideLst>
        <p:guide orient="horz" pos="2160"/>
        <p:guide pos="2880"/>
      </p:guideLst>
    </p:cSldViewPr>
  </p:slideViewPr>
  <p:outlineViewPr>
    <p:cViewPr>
      <p:scale>
        <a:sx n="33" d="100"/>
        <a:sy n="33" d="100"/>
      </p:scale>
      <p:origin x="0" y="-1548"/>
    </p:cViewPr>
  </p:outlineViewPr>
  <p:notesTextViewPr>
    <p:cViewPr>
      <p:scale>
        <a:sx n="3" d="2"/>
        <a:sy n="3" d="2"/>
      </p:scale>
      <p:origin x="0" y="0"/>
    </p:cViewPr>
  </p:notesTextViewPr>
  <p:sorterViewPr>
    <p:cViewPr>
      <p:scale>
        <a:sx n="156" d="100"/>
        <a:sy n="156" d="100"/>
      </p:scale>
      <p:origin x="0" y="-7242"/>
    </p:cViewPr>
  </p:sorterViewPr>
  <p:notesViewPr>
    <p:cSldViewPr>
      <p:cViewPr varScale="1">
        <p:scale>
          <a:sx n="54" d="100"/>
          <a:sy n="54" d="100"/>
        </p:scale>
        <p:origin x="2862" y="7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1/15/2021</a:t>
            </a:fld>
            <a:endParaRPr lang="en-US"/>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301256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B2:</a:t>
            </a:r>
          </a:p>
          <a:p>
            <a:pPr marL="274320" indent="-274320"/>
            <a:r>
              <a:rPr lang="en-US" b="0" dirty="0"/>
              <a:t>1.  You can either continue to not believe, or you can change and believe in the Lord.</a:t>
            </a:r>
          </a:p>
          <a:p>
            <a:pPr marL="274320" indent="-274320"/>
            <a:r>
              <a:rPr lang="en-US" b="0" dirty="0"/>
              <a:t>2.  If you don’t believe, you won’t be established.</a:t>
            </a:r>
          </a:p>
          <a:p>
            <a:pPr marL="274320" indent="-274320"/>
            <a:r>
              <a:rPr lang="en-US" b="0" dirty="0"/>
              <a:t>3.  If you do believe, the implication is that you will be established.</a:t>
            </a:r>
          </a:p>
          <a:p>
            <a:pPr marL="274320" indent="-274320"/>
            <a:r>
              <a:rPr lang="en-US" b="0" dirty="0"/>
              <a:t>4.  The language here implies that it is a mater of the will.</a:t>
            </a:r>
          </a:p>
          <a:p>
            <a:pPr marL="274320" indent="-274320"/>
            <a:r>
              <a:rPr lang="en-US" b="0" dirty="0"/>
              <a:t>5.  “If you </a:t>
            </a:r>
            <a:r>
              <a:rPr lang="en-US" b="0" u="sng" dirty="0"/>
              <a:t>will</a:t>
            </a:r>
            <a:r>
              <a:rPr lang="en-US" b="0" dirty="0"/>
              <a:t> not believe” or if you refuse to believe, you’re going down.</a:t>
            </a:r>
          </a:p>
          <a:p>
            <a:pPr marL="274320" indent="-274320"/>
            <a:r>
              <a:rPr lang="en-US" b="0" dirty="0"/>
              <a:t>6.  But if you’re willing to believe on the Lord your God, then you can stand firm.</a:t>
            </a:r>
          </a:p>
          <a:p>
            <a:pPr marL="274320" indent="-274320"/>
            <a:endParaRPr lang="en-US" b="0" dirty="0"/>
          </a:p>
          <a:p>
            <a:pPr marL="274320" indent="-274320"/>
            <a:r>
              <a:rPr lang="en-US" b="1" dirty="0"/>
              <a:t>B3:</a:t>
            </a:r>
          </a:p>
          <a:p>
            <a:pPr marL="274320" indent="-274320"/>
            <a:r>
              <a:rPr lang="en-US" b="0" dirty="0"/>
              <a:t>1.  He was afraid of being over-run and defeated by an alliance of enemies to the north of Judah.</a:t>
            </a:r>
          </a:p>
          <a:p>
            <a:pPr marL="274320" indent="-274320"/>
            <a:r>
              <a:rPr lang="en-US" b="0" dirty="0"/>
              <a:t>2.  This was an alliance of Israel and Syria.</a:t>
            </a:r>
          </a:p>
          <a:p>
            <a:pPr marL="274320" indent="-274320"/>
            <a:r>
              <a:rPr lang="en-US" b="0" dirty="0"/>
              <a:t>3.  He was looking for a way to defeat their threats of invasion and subjugation and remain an independent nation.</a:t>
            </a:r>
          </a:p>
          <a:p>
            <a:pPr marL="274320" indent="-274320"/>
            <a:endParaRPr lang="en-US" b="0" dirty="0"/>
          </a:p>
          <a:p>
            <a:pPr marL="274320" indent="-274320"/>
            <a:r>
              <a:rPr lang="en-US" b="1" dirty="0"/>
              <a:t>B4:</a:t>
            </a:r>
          </a:p>
          <a:p>
            <a:pPr marL="274320" indent="-274320"/>
            <a:r>
              <a:rPr lang="en-US" b="0" dirty="0"/>
              <a:t>1.  There is always a temptation to trust human wisdom and the arm of the flesh to solve our problems.</a:t>
            </a:r>
          </a:p>
          <a:p>
            <a:pPr marL="274320" indent="-274320"/>
            <a:r>
              <a:rPr lang="en-US" b="0" dirty="0"/>
              <a:t>2.  We look around and try to find the best option for success in whatever the endeavor.  </a:t>
            </a:r>
          </a:p>
          <a:p>
            <a:pPr marL="274320" indent="-274320"/>
            <a:r>
              <a:rPr lang="en-US" b="0" dirty="0"/>
              <a:t>3.  This is our natural inclination.</a:t>
            </a:r>
          </a:p>
          <a:p>
            <a:pPr marL="274320" indent="-274320"/>
            <a:r>
              <a:rPr lang="en-US" b="0" dirty="0"/>
              <a:t>4.  When we face a problem we immediately begin to look for different ways to solve it.</a:t>
            </a:r>
          </a:p>
          <a:p>
            <a:pPr marL="274320" indent="-274320"/>
            <a:r>
              <a:rPr lang="en-US" b="0" dirty="0"/>
              <a:t>5.  And that’s ok.  I think that’s the way God created us.</a:t>
            </a:r>
          </a:p>
          <a:p>
            <a:pPr marL="274320" indent="-274320"/>
            <a:r>
              <a:rPr lang="en-US" b="0" dirty="0"/>
              <a:t>6.  We should be problem solvers; we should try to identify all of the options and weigh them carefully.</a:t>
            </a:r>
          </a:p>
          <a:p>
            <a:pPr marL="274320" indent="-274320"/>
            <a:r>
              <a:rPr lang="en-US" b="0" dirty="0"/>
              <a:t>7.  But we should always be aware of God’s offer in this promise.</a:t>
            </a:r>
          </a:p>
          <a:p>
            <a:pPr marL="274320" indent="-274320"/>
            <a:r>
              <a:rPr lang="en-US" b="0" dirty="0"/>
              <a:t>8.  I we want true success in life, we must be willing to believe.</a:t>
            </a:r>
          </a:p>
          <a:p>
            <a:pPr marL="274320" indent="-274320"/>
            <a:r>
              <a:rPr lang="en-US" b="0" dirty="0"/>
              <a:t>9.  If we refuse to believe and instead follow our own inclinations, we will, in the end, fail to be established.</a:t>
            </a:r>
          </a:p>
          <a:p>
            <a:pPr marL="274320" indent="-274320"/>
            <a:r>
              <a:rPr lang="en-US" b="0" dirty="0"/>
              <a:t>10. Instead, we will be defeated and brought down to destruction.</a:t>
            </a:r>
          </a:p>
          <a:p>
            <a:pPr marL="274320" indent="-274320"/>
            <a:r>
              <a:rPr lang="en-US" b="0" dirty="0"/>
              <a:t>11. Following our own path may lead to temporary victories, but in the end, we will suffer a bitter defeat without the Lord on our side.</a:t>
            </a:r>
          </a:p>
          <a:p>
            <a:pPr marL="274320" indent="-274320"/>
            <a:r>
              <a:rPr lang="en-US" b="0" dirty="0"/>
              <a:t>12. When we follow God and His word, our life will have true success.</a:t>
            </a:r>
          </a:p>
          <a:p>
            <a:pPr marL="274320" indent="-274320"/>
            <a:r>
              <a:rPr lang="en-US" b="0" dirty="0"/>
              <a:t>13. I think of Joshua’s words in the first chapter of his book:</a:t>
            </a:r>
          </a:p>
          <a:p>
            <a:pPr marL="274320" indent="-274320"/>
            <a:r>
              <a:rPr lang="en-US" b="1" dirty="0"/>
              <a:t>Joshua 1:8 KJV  </a:t>
            </a:r>
            <a:r>
              <a:rPr lang="en-US" b="0" dirty="0"/>
              <a:t>This book of the law shall not depart out of thy mouth; but thou shalt meditate therein day and night, that thou mayest observe to do according to all that is written therein: for then thou shalt make thy way prosperous, and then thou shalt have good success.</a:t>
            </a:r>
          </a:p>
          <a:p>
            <a:pPr marL="274320" indent="-274320"/>
            <a:r>
              <a:rPr lang="en-US" b="0" dirty="0"/>
              <a:t>14. Believing in the Lord and living by His word is the best way to succeed in this life and most certainly in the life to come.</a:t>
            </a:r>
          </a:p>
          <a:p>
            <a:pPr marL="274320" indent="-274320"/>
            <a:r>
              <a:rPr lang="en-US" b="0" dirty="0"/>
              <a:t>15. How many want to choose to believe in the Lord Jesus Christ and let Him establish us forever in His kingdom?</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440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357126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slides.]</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8021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  </a:t>
            </a:r>
          </a:p>
          <a:p>
            <a:pPr marL="274320" indent="-274320"/>
            <a:r>
              <a:rPr lang="en-US" b="0" dirty="0"/>
              <a:t>[See notes on linked slide.]</a:t>
            </a:r>
          </a:p>
          <a:p>
            <a:pPr marL="274320" indent="-274320"/>
            <a:endParaRPr lang="en-US" b="0" dirty="0"/>
          </a:p>
          <a:p>
            <a:pPr marL="274320" indent="-274320"/>
            <a:r>
              <a:rPr lang="en-US" b="1" dirty="0"/>
              <a:t>B2:  </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5594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B4958D12-7BA9-4FF4-B18A-4E544B2F8B7B}"/>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DE8860A1-907D-431B-87EC-D4F1C0CC9E24}"/>
              </a:ext>
            </a:extLst>
          </p:cNvPr>
          <p:cNvSpPr>
            <a:spLocks noGrp="1"/>
          </p:cNvSpPr>
          <p:nvPr>
            <p:ph type="body" idx="1"/>
          </p:nvPr>
        </p:nvSpPr>
        <p:spPr>
          <a:noFill/>
        </p:spPr>
        <p:txBody>
          <a:bodyPr/>
          <a:lstStyle/>
          <a:p>
            <a:pPr marL="274320" indent="-274320"/>
            <a:r>
              <a:rPr lang="en-US" altLang="en-US" b="1" dirty="0">
                <a:latin typeface="Arial" panose="020B0604020202020204" pitchFamily="34" charset="0"/>
              </a:rPr>
              <a:t>B1:</a:t>
            </a:r>
          </a:p>
          <a:p>
            <a:pPr marL="274320" indent="-274320"/>
            <a:r>
              <a:rPr lang="en-US" altLang="en-US" b="0" dirty="0">
                <a:latin typeface="Arial" panose="020B0604020202020204" pitchFamily="34" charset="0"/>
              </a:rPr>
              <a:t>[See notes on linked slide.]</a:t>
            </a:r>
          </a:p>
          <a:p>
            <a:pPr marL="274320" indent="-274320"/>
            <a:endParaRPr lang="en-US" altLang="en-US" b="1" dirty="0">
              <a:latin typeface="Arial" panose="020B0604020202020204" pitchFamily="34" charset="0"/>
            </a:endParaRPr>
          </a:p>
          <a:p>
            <a:pPr marL="274320" indent="-274320"/>
            <a:r>
              <a:rPr lang="en-US" b="1" dirty="0"/>
              <a:t>B2:</a:t>
            </a:r>
          </a:p>
          <a:p>
            <a:pPr marL="274320" indent="-274320"/>
            <a:r>
              <a:rPr lang="en-US" b="0" dirty="0"/>
              <a:t>[See notes on linked slide.]</a:t>
            </a:r>
          </a:p>
        </p:txBody>
      </p:sp>
      <p:sp>
        <p:nvSpPr>
          <p:cNvPr id="4" name="Slide Number Placeholder 3">
            <a:extLst>
              <a:ext uri="{FF2B5EF4-FFF2-40B4-BE49-F238E27FC236}">
                <a16:creationId xmlns:a16="http://schemas.microsoft.com/office/drawing/2014/main" id="{CAFB8069-A9E2-4253-B066-A9F62ED08226}"/>
              </a:ext>
            </a:extLst>
          </p:cNvPr>
          <p:cNvSpPr>
            <a:spLocks noGrp="1"/>
          </p:cNvSpPr>
          <p:nvPr>
            <p:ph type="sldNum" sz="quarter" idx="5"/>
          </p:nvPr>
        </p:nvSpPr>
        <p:spPr/>
        <p:txBody>
          <a:bodyPr/>
          <a:lstStyle>
            <a:lvl1pPr eaLnBrk="0" hangingPunct="0">
              <a:defRPr>
                <a:solidFill>
                  <a:schemeClr val="folHlink"/>
                </a:solidFill>
                <a:latin typeface="Arial" panose="020B0604020202020204" pitchFamily="34" charset="0"/>
                <a:cs typeface="Arial" panose="020B0604020202020204" pitchFamily="34" charset="0"/>
              </a:defRPr>
            </a:lvl1pPr>
            <a:lvl2pPr marL="742950" indent="-285750" eaLnBrk="0" hangingPunct="0">
              <a:defRPr>
                <a:solidFill>
                  <a:schemeClr val="folHlink"/>
                </a:solidFill>
                <a:latin typeface="Arial" panose="020B0604020202020204" pitchFamily="34" charset="0"/>
                <a:cs typeface="Arial" panose="020B0604020202020204" pitchFamily="34" charset="0"/>
              </a:defRPr>
            </a:lvl2pPr>
            <a:lvl3pPr marL="1143000" indent="-228600" eaLnBrk="0" hangingPunct="0">
              <a:defRPr>
                <a:solidFill>
                  <a:schemeClr val="folHlink"/>
                </a:solidFill>
                <a:latin typeface="Arial" panose="020B0604020202020204" pitchFamily="34" charset="0"/>
                <a:cs typeface="Arial" panose="020B0604020202020204" pitchFamily="34" charset="0"/>
              </a:defRPr>
            </a:lvl3pPr>
            <a:lvl4pPr marL="1600200" indent="-228600" eaLnBrk="0" hangingPunct="0">
              <a:defRPr>
                <a:solidFill>
                  <a:schemeClr val="folHlink"/>
                </a:solidFill>
                <a:latin typeface="Arial" panose="020B0604020202020204" pitchFamily="34" charset="0"/>
                <a:cs typeface="Arial" panose="020B0604020202020204" pitchFamily="34" charset="0"/>
              </a:defRPr>
            </a:lvl4pPr>
            <a:lvl5pPr marL="2057400" indent="-228600" eaLnBrk="0" hangingPunct="0">
              <a:defRPr>
                <a:solidFill>
                  <a:schemeClr val="folHlink"/>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folHlink"/>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folHlink"/>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folHlink"/>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folHlink"/>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8888F6-B035-4A5C-8A76-060EB6F195EA}"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4218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endParaRPr lang="en-US" b="1" dirty="0"/>
          </a:p>
          <a:p>
            <a:pPr marL="274320" indent="-274320"/>
            <a:r>
              <a:rPr lang="en-US" b="1" dirty="0"/>
              <a:t>B3:</a:t>
            </a:r>
          </a:p>
          <a:p>
            <a:pPr marL="274320" indent="-274320"/>
            <a:r>
              <a:rPr lang="en-US" dirty="0"/>
              <a:t>1.  It wouldn’t be a “sign.”  It would be a common everyday event.  </a:t>
            </a:r>
          </a:p>
          <a:p>
            <a:pPr marL="274320" indent="-274320"/>
            <a:r>
              <a:rPr lang="en-US" dirty="0"/>
              <a:t>2.  This would take the “sign” out of the realm of the miraculous and place it in the realm of the ordinary.</a:t>
            </a:r>
          </a:p>
          <a:p>
            <a:pPr marL="274320" indent="-274320"/>
            <a:r>
              <a:rPr lang="en-US" dirty="0"/>
              <a:t>3.  The whole purpose of a sign is to strengthen our faith that God is on our side.</a:t>
            </a:r>
          </a:p>
          <a:p>
            <a:pPr marL="274320" indent="-274320"/>
            <a:r>
              <a:rPr lang="en-US" dirty="0"/>
              <a:t>4.  Matthew was very specific in noting that the virgin birth of Christ was a fulfillment of this prophecy.</a:t>
            </a:r>
          </a:p>
          <a:p>
            <a:pPr marL="274320" indent="-274320"/>
            <a:r>
              <a:rPr lang="en-US" b="1" dirty="0">
                <a:effectLst>
                  <a:outerShdw blurRad="38100" dist="38100" dir="2700000" algn="tl">
                    <a:srgbClr val="000000">
                      <a:alpha val="43137"/>
                    </a:srgbClr>
                  </a:outerShdw>
                </a:effectLst>
              </a:rPr>
              <a:t>Matthew 1:22-23 KJV </a:t>
            </a:r>
            <a:r>
              <a:rPr lang="en-US" dirty="0">
                <a:effectLst>
                  <a:outerShdw blurRad="38100" dist="38100" dir="2700000" algn="tl">
                    <a:srgbClr val="000000">
                      <a:alpha val="43137"/>
                    </a:srgbClr>
                  </a:outerShdw>
                </a:effectLst>
              </a:rPr>
              <a:t>Now all this was done, that it might be fulfilled which was spoken of the Lord by the prophet, saying, </a:t>
            </a:r>
            <a:r>
              <a:rPr lang="en-US" baseline="30000" dirty="0">
                <a:effectLst>
                  <a:outerShdw blurRad="38100" dist="38100" dir="2700000" algn="tl">
                    <a:srgbClr val="000000">
                      <a:alpha val="43137"/>
                    </a:srgbClr>
                  </a:outerShdw>
                </a:effectLst>
              </a:rPr>
              <a:t>23</a:t>
            </a:r>
            <a:r>
              <a:rPr lang="en-US" dirty="0">
                <a:effectLst>
                  <a:outerShdw blurRad="38100" dist="38100" dir="2700000" algn="tl">
                    <a:srgbClr val="000000">
                      <a:alpha val="43137"/>
                    </a:srgbClr>
                  </a:outerShdw>
                </a:effectLst>
              </a:rPr>
              <a:t> Behold, a virgin shall be with child, and shall bring forth a son, and they shall call his name Emmanuel, which being interpreted is, God with us.</a:t>
            </a:r>
          </a:p>
          <a:p>
            <a:pPr marL="274320" indent="-274320"/>
            <a:endParaRPr lang="en-US" dirty="0">
              <a:effectLst>
                <a:outerShdw blurRad="38100" dist="38100" dir="2700000" algn="tl">
                  <a:srgbClr val="000000">
                    <a:alpha val="43137"/>
                  </a:srgbClr>
                </a:outerShdw>
              </a:effectLst>
            </a:endParaRPr>
          </a:p>
          <a:p>
            <a:pPr marL="274320" indent="-274320"/>
            <a:r>
              <a:rPr lang="en-US" b="1" dirty="0">
                <a:effectLst>
                  <a:outerShdw blurRad="38100" dist="38100" dir="2700000" algn="tl">
                    <a:srgbClr val="000000">
                      <a:alpha val="43137"/>
                    </a:srgbClr>
                  </a:outerShdw>
                </a:effectLst>
              </a:rPr>
              <a:t>B4: </a:t>
            </a:r>
          </a:p>
          <a:p>
            <a:pPr marL="274320" indent="-274320"/>
            <a:r>
              <a:rPr lang="en-US" dirty="0">
                <a:effectLst>
                  <a:outerShdw blurRad="38100" dist="38100" dir="2700000" algn="tl">
                    <a:srgbClr val="000000">
                      <a:alpha val="43137"/>
                    </a:srgbClr>
                  </a:outerShdw>
                </a:effectLst>
              </a:rPr>
              <a:t>1.  It is a promise that God is always with those who trust in Him.</a:t>
            </a:r>
          </a:p>
          <a:p>
            <a:pPr marL="274320" indent="-274320"/>
            <a:r>
              <a:rPr lang="en-US" dirty="0"/>
              <a:t>2.  Since this title is applied specifically to Jesus, it means that Jesus is God.</a:t>
            </a:r>
          </a:p>
          <a:p>
            <a:pPr marL="274320" indent="-274320"/>
            <a:r>
              <a:rPr lang="en-US" dirty="0"/>
              <a:t>3.  This title reminds us of the many promises of Scripture that God cares for us and will always be with us.</a:t>
            </a:r>
          </a:p>
          <a:p>
            <a:pPr marL="274320" indent="-274320"/>
            <a:r>
              <a:rPr lang="en-US" dirty="0"/>
              <a:t>4.  This title was true when Jesus walked on this earth.</a:t>
            </a:r>
          </a:p>
          <a:p>
            <a:pPr marL="274320" indent="-274320"/>
            <a:r>
              <a:rPr lang="en-US" dirty="0"/>
              <a:t>5.  It is also true today as He has sent His HS to dwell in our hearts as His representative.</a:t>
            </a:r>
          </a:p>
          <a:p>
            <a:pPr marL="274320" indent="-274320"/>
            <a:r>
              <a:rPr lang="en-US" dirty="0"/>
              <a:t>6.  It was true in OT times as well when the preincarnate Christ desired to dwell with His people.</a:t>
            </a:r>
          </a:p>
          <a:p>
            <a:pPr marL="274320" indent="-274320"/>
            <a:r>
              <a:rPr lang="en-US" dirty="0"/>
              <a:t>7.  His last recorded words in Matthew’s gospel were, “And lo I am with you always, even to the end of the age.”</a:t>
            </a:r>
          </a:p>
          <a:p>
            <a:pPr marL="274320" indent="-274320"/>
            <a:r>
              <a:rPr lang="en-US" dirty="0"/>
              <a:t>8.  In Hebrews 13:5 He promises to never leave us nor forsake us.</a:t>
            </a:r>
          </a:p>
          <a:p>
            <a:pPr marL="274320" indent="-274320"/>
            <a:r>
              <a:rPr lang="en-US" dirty="0"/>
              <a:t>9.  Emmanuel is the promise that our Lord and Savior is with us now and will be through eternity.</a:t>
            </a:r>
          </a:p>
          <a:p>
            <a:pPr marL="274320" indent="-274320"/>
            <a:r>
              <a:rPr lang="en-US" dirty="0"/>
              <a:t>10. He wants to be our Friend forever.</a:t>
            </a:r>
          </a:p>
          <a:p>
            <a:pPr marL="274320" indent="-274320"/>
            <a:r>
              <a:rPr lang="en-US" dirty="0"/>
              <a:t>11. Hallelujah!</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8449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10</a:t>
            </a:fld>
            <a:endParaRPr lang="en-US" dirty="0"/>
          </a:p>
        </p:txBody>
      </p:sp>
    </p:spTree>
    <p:extLst>
      <p:ext uri="{BB962C8B-B14F-4D97-AF65-F5344CB8AC3E}">
        <p14:creationId xmlns:p14="http://schemas.microsoft.com/office/powerpoint/2010/main" val="3061276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67373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b="1" dirty="0"/>
              <a:t>Q1: What do you think of this biographical sketch of King Ahaz?</a:t>
            </a:r>
          </a:p>
          <a:p>
            <a:pPr marL="274320" indent="-274320"/>
            <a:r>
              <a:rPr lang="en-US" altLang="en-US" b="0" dirty="0"/>
              <a:t>1.  Sad, but not surprising.</a:t>
            </a:r>
          </a:p>
          <a:p>
            <a:pPr marL="274320" indent="-274320"/>
            <a:r>
              <a:rPr lang="en-US" altLang="en-US" b="0" dirty="0"/>
              <a:t>2.  After a few good kings, the pendulum swings back to a wicked king.</a:t>
            </a:r>
          </a:p>
          <a:p>
            <a:pPr marL="274320" indent="-274320"/>
            <a:r>
              <a:rPr lang="en-US" altLang="en-US" b="0" dirty="0"/>
              <a:t>3.  This text says that he walked in the ways of the kings of Israel who were all evil kings that practiced idolatry and perverted the true worship of God.</a:t>
            </a:r>
          </a:p>
          <a:p>
            <a:pPr marL="274320" indent="-274320"/>
            <a:r>
              <a:rPr lang="en-US" altLang="en-US" b="0" dirty="0"/>
              <a:t>4.  This idea of making his son pass through the fire, is not just walking on hot coals.</a:t>
            </a:r>
          </a:p>
          <a:p>
            <a:pPr marL="274320" indent="-274320"/>
            <a:r>
              <a:rPr lang="en-US" altLang="en-US" b="0" dirty="0"/>
              <a:t>5.  It is human sacrifice.</a:t>
            </a:r>
          </a:p>
          <a:p>
            <a:pPr marL="274320" indent="-274320"/>
            <a:r>
              <a:rPr lang="en-US" altLang="en-US" b="0" dirty="0"/>
              <a:t>6.  The NIV says:</a:t>
            </a:r>
          </a:p>
          <a:p>
            <a:pPr marL="274320" indent="-274320"/>
            <a:r>
              <a:rPr lang="en-US" altLang="en-US" b="1" dirty="0"/>
              <a:t>2 Kings 16:3 NIV</a:t>
            </a:r>
            <a:r>
              <a:rPr lang="en-US" altLang="en-US" b="0" dirty="0"/>
              <a:t> - 3 He followed the ways of the kings of Israel and even sacrificed his son in the fire, engaging in the detestable practices of the nations the LORD had driven out before the Israelites.</a:t>
            </a:r>
          </a:p>
          <a:p>
            <a:pPr marL="274320" indent="-274320"/>
            <a:r>
              <a:rPr lang="en-US" altLang="en-US" b="0" dirty="0"/>
              <a:t>7.  Idolatry and human sacrifice.  It can’t get much worse than that.</a:t>
            </a:r>
          </a:p>
          <a:p>
            <a:pPr marL="274320" indent="-274320"/>
            <a:endParaRPr lang="en-US" altLang="en-US" b="0" dirty="0"/>
          </a:p>
          <a:p>
            <a:pPr marL="274320" indent="-274320"/>
            <a:endParaRPr lang="en-US" altLang="en-US" b="0" dirty="0"/>
          </a:p>
          <a:p>
            <a:pPr marL="274320" indent="-274320"/>
            <a:r>
              <a:rPr lang="en-US" altLang="en-US" b="0" dirty="0"/>
              <a:t>[Go to next slide.]</a:t>
            </a:r>
          </a:p>
          <a:p>
            <a:pPr marL="274320" indent="-274320"/>
            <a:endParaRPr lang="en-US" altLang="en-US" b="0" dirty="0"/>
          </a:p>
        </p:txBody>
      </p:sp>
    </p:spTree>
    <p:extLst>
      <p:ext uri="{BB962C8B-B14F-4D97-AF65-F5344CB8AC3E}">
        <p14:creationId xmlns:p14="http://schemas.microsoft.com/office/powerpoint/2010/main" val="2135494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This is a list of the kings of the southern kingdom of Judah beginning with Rehoboam.</a:t>
            </a:r>
          </a:p>
          <a:p>
            <a:pPr marL="274320" indent="-274320"/>
            <a:r>
              <a:rPr lang="en-US" dirty="0"/>
              <a:t>2.  Last time we talked about Uzziah at number 10, a good king.</a:t>
            </a:r>
          </a:p>
          <a:p>
            <a:pPr marL="274320" indent="-274320"/>
            <a:r>
              <a:rPr lang="en-US" dirty="0"/>
              <a:t>3.  His son Jotham was also good.</a:t>
            </a:r>
          </a:p>
          <a:p>
            <a:pPr marL="274320" indent="-274320"/>
            <a:r>
              <a:rPr lang="en-US" dirty="0"/>
              <a:t>4.  But then follows Ahaz who is the subject of our study today.</a:t>
            </a:r>
          </a:p>
          <a:p>
            <a:pPr marL="274320" indent="-274320"/>
            <a:r>
              <a:rPr lang="en-US" dirty="0"/>
              <a:t>5.  As we found in 2 Kings, he was a wicked king who reigned for 16 years.</a:t>
            </a:r>
          </a:p>
          <a:p>
            <a:pPr marL="274320" indent="-274320"/>
            <a:r>
              <a:rPr lang="en-US" dirty="0"/>
              <a:t>6.  He was an idol worshiper who sacrificed his children in the fire and perverted the worship at Jerusalem.</a:t>
            </a:r>
          </a:p>
          <a:p>
            <a:pPr marL="274320" indent="-274320"/>
            <a:r>
              <a:rPr lang="en-US" dirty="0"/>
              <a:t>[Go to next slide]</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1613880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b="1" dirty="0"/>
              <a:t>Q1: How did King Ahaz handle this threatening situation?</a:t>
            </a:r>
          </a:p>
          <a:p>
            <a:pPr marL="274320" indent="-274320"/>
            <a:r>
              <a:rPr lang="en-US" altLang="en-US" b="0" dirty="0"/>
              <a:t>1.  Well he thought that he could buy peace by making an alliance with an enemy that was more powerful than the enemies that were threatening him.</a:t>
            </a:r>
          </a:p>
          <a:p>
            <a:pPr marL="274320" indent="-274320"/>
            <a:r>
              <a:rPr lang="en-US" altLang="en-US" b="0" dirty="0"/>
              <a:t>2.  And it looks like he bought peace for himself by paying tribute to a king and a kingdom that would allow him to rule as a vassal king under their protection.</a:t>
            </a:r>
          </a:p>
          <a:p>
            <a:pPr marL="274320" indent="-274320"/>
            <a:r>
              <a:rPr lang="en-US" altLang="en-US" b="0" dirty="0"/>
              <a:t>3.  But as we look at the book of Isaiah, we will find he could have made a much better deal with an even greater Protector.</a:t>
            </a:r>
          </a:p>
          <a:p>
            <a:pPr marL="274320" indent="-274320"/>
            <a:endParaRPr lang="en-US" altLang="en-US" b="0" dirty="0"/>
          </a:p>
          <a:p>
            <a:pPr marL="274320" indent="-274320"/>
            <a:r>
              <a:rPr lang="en-US" altLang="en-US" b="0" dirty="0"/>
              <a:t>[Go to next slide.]</a:t>
            </a:r>
          </a:p>
          <a:p>
            <a:pPr marL="274320" indent="-274320"/>
            <a:endParaRPr lang="en-US" altLang="en-US" b="0" dirty="0"/>
          </a:p>
        </p:txBody>
      </p:sp>
    </p:spTree>
    <p:extLst>
      <p:ext uri="{BB962C8B-B14F-4D97-AF65-F5344CB8AC3E}">
        <p14:creationId xmlns:p14="http://schemas.microsoft.com/office/powerpoint/2010/main" val="1051046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This shows the time line for the various prophets and kings before the Assyrian captivity in 722 BC.</a:t>
            </a:r>
          </a:p>
          <a:p>
            <a:pPr marL="274320" indent="-274320"/>
            <a:r>
              <a:rPr lang="en-US" dirty="0"/>
              <a:t>2.  The bottom row shows the kings of Judah: Uzziah, Jotham, and now Ahaz.</a:t>
            </a:r>
          </a:p>
          <a:p>
            <a:pPr marL="274320" indent="-274320"/>
            <a:r>
              <a:rPr lang="en-US" dirty="0"/>
              <a:t>3.  The dark double lines above show the prophets and the years of their prophetic ministry.</a:t>
            </a:r>
          </a:p>
          <a:p>
            <a:pPr marL="274320" indent="-274320"/>
            <a:r>
              <a:rPr lang="en-US" dirty="0"/>
              <a:t>4.  Note that Isaiah begins in the year King Uzziah died.</a:t>
            </a:r>
          </a:p>
          <a:p>
            <a:pPr marL="274320" indent="-274320"/>
            <a:r>
              <a:rPr lang="en-US" dirty="0"/>
              <a:t>5.  The next higher light gray row gives the kings of the northern tribes if Israel.</a:t>
            </a:r>
          </a:p>
          <a:p>
            <a:pPr marL="274320" indent="-274320"/>
            <a:r>
              <a:rPr lang="en-US" dirty="0"/>
              <a:t>6.  The current king of Israel is </a:t>
            </a:r>
            <a:r>
              <a:rPr lang="en-US" dirty="0" err="1"/>
              <a:t>Pekah</a:t>
            </a:r>
            <a:r>
              <a:rPr lang="en-US" dirty="0"/>
              <a:t> who ended his reign in 732 BC.</a:t>
            </a:r>
          </a:p>
          <a:p>
            <a:pPr marL="274320" indent="-274320"/>
            <a:r>
              <a:rPr lang="en-US" dirty="0"/>
              <a:t>7.  He was the next to last king before the ten northern tribes were carried off by the Assyrian empire in 722 BC.</a:t>
            </a:r>
          </a:p>
          <a:p>
            <a:pPr marL="274320" indent="-274320"/>
            <a:r>
              <a:rPr lang="en-US" dirty="0"/>
              <a:t>8.  In the next higher row is the king of Syria reigning from Damascus named </a:t>
            </a:r>
            <a:r>
              <a:rPr lang="en-US" dirty="0" err="1"/>
              <a:t>Rezin</a:t>
            </a:r>
            <a:r>
              <a:rPr lang="en-US" dirty="0"/>
              <a:t>.</a:t>
            </a:r>
          </a:p>
          <a:p>
            <a:pPr marL="274320" indent="-274320"/>
            <a:r>
              <a:rPr lang="en-US" dirty="0"/>
              <a:t>9.  Finally, the top row shows the reigns of the kings of the Assyrian empire.</a:t>
            </a:r>
          </a:p>
          <a:p>
            <a:pPr marL="274320" indent="-274320"/>
            <a:r>
              <a:rPr lang="en-US" dirty="0"/>
              <a:t>10. At the time of our study, the king was Tiglath-Pileser III</a:t>
            </a:r>
          </a:p>
          <a:p>
            <a:pPr marL="274320" indent="-274320"/>
            <a:r>
              <a:rPr lang="en-US" dirty="0"/>
              <a:t>11. The next slide shows a map of the region of these kings at the time of Isaiah.</a:t>
            </a:r>
          </a:p>
          <a:p>
            <a:pPr marL="274320" indent="-274320"/>
            <a:r>
              <a:rPr lang="en-US" dirty="0"/>
              <a:t>[Go to next slide.]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4137217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The brown region shows the nation of Judah with its capitol of Jerusalem.</a:t>
            </a:r>
          </a:p>
          <a:p>
            <a:pPr marL="274320" indent="-274320"/>
            <a:r>
              <a:rPr lang="en-US" dirty="0"/>
              <a:t>2.  The northern tribes of Israel would be headquartered at Samaria under their king </a:t>
            </a:r>
            <a:r>
              <a:rPr lang="en-US" dirty="0" err="1"/>
              <a:t>Pekah</a:t>
            </a:r>
            <a:r>
              <a:rPr lang="en-US" dirty="0"/>
              <a:t>.</a:t>
            </a:r>
          </a:p>
          <a:p>
            <a:pPr marL="274320" indent="-274320"/>
            <a:r>
              <a:rPr lang="en-US" dirty="0"/>
              <a:t>3.  The Syrians would be headquartered in Damascus to the north led by king </a:t>
            </a:r>
            <a:r>
              <a:rPr lang="en-US" dirty="0" err="1"/>
              <a:t>Rezin</a:t>
            </a:r>
            <a:r>
              <a:rPr lang="en-US" dirty="0"/>
              <a:t>.</a:t>
            </a:r>
          </a:p>
          <a:p>
            <a:pPr marL="274320" indent="-274320"/>
            <a:r>
              <a:rPr lang="en-US" dirty="0"/>
              <a:t>4.  The Assyrian empire at this time was only the purple region headquartered in Nineveh.</a:t>
            </a:r>
          </a:p>
          <a:p>
            <a:pPr marL="274320" indent="-274320"/>
            <a:r>
              <a:rPr lang="en-US" dirty="0"/>
              <a:t>5.  The king there was Tiglath-Pileser III.</a:t>
            </a:r>
          </a:p>
          <a:p>
            <a:pPr marL="274320" indent="-274320"/>
            <a:r>
              <a:rPr lang="en-US" dirty="0"/>
              <a:t>6.  Assyria was expanding its empire from the purple area to the green area.</a:t>
            </a:r>
          </a:p>
          <a:p>
            <a:pPr marL="274320" indent="-274320"/>
            <a:r>
              <a:rPr lang="en-US" dirty="0"/>
              <a:t>7.  Israel and Syria had an alliance and they thought they could strengthen their forces by taking Jerusalem and Judah.</a:t>
            </a:r>
          </a:p>
          <a:p>
            <a:pPr marL="274320" indent="-274320"/>
            <a:r>
              <a:rPr lang="en-US" dirty="0"/>
              <a:t>8.  So they laid siege to Jerusalem but it didn’t fall.</a:t>
            </a:r>
          </a:p>
          <a:p>
            <a:pPr marL="274320" indent="-274320"/>
            <a:r>
              <a:rPr lang="en-US" dirty="0"/>
              <a:t>9.  Instead, Ahaz, the king of Judah, pays tribute to Tiglath-Pileser III of the Assyrian empire to protect him from the alliance of Israel and Syria.</a:t>
            </a:r>
          </a:p>
          <a:p>
            <a:pPr marL="274320" indent="-274320"/>
            <a:r>
              <a:rPr lang="en-US" dirty="0"/>
              <a:t>10. Tiglath-Pileser III defeats the kings of Syria and Israel in 732 BC, ending the reigns of their kings and extending the Assyrian empire.</a:t>
            </a:r>
          </a:p>
          <a:p>
            <a:pPr marL="274320" indent="-274320"/>
            <a:r>
              <a:rPr lang="en-US" dirty="0"/>
              <a:t>11.Ten years later in 722 BC, the northern tribes of Israel are deported to other parts of the kingdom and foreigners are imported to their land to intermarry with them.</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416592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Why did God direct Isaiah to take his son with him?</a:t>
            </a:r>
          </a:p>
          <a:p>
            <a:pPr marL="274320" indent="-274320"/>
            <a:r>
              <a:rPr lang="en-US" b="0" dirty="0"/>
              <a:t>1.  His son had a very interesting name.</a:t>
            </a:r>
          </a:p>
          <a:p>
            <a:pPr marL="274320" indent="-274320"/>
            <a:r>
              <a:rPr lang="en-US" b="0" dirty="0"/>
              <a:t>2.  No doubt God directed Isaiah to give this name to him.</a:t>
            </a:r>
          </a:p>
          <a:p>
            <a:pPr marL="274320" indent="-274320"/>
            <a:r>
              <a:rPr lang="en-US" b="0" dirty="0"/>
              <a:t>3.  His name means “a remnant will return.”</a:t>
            </a:r>
          </a:p>
          <a:p>
            <a:pPr marL="274320" indent="-274320"/>
            <a:r>
              <a:rPr lang="en-US" b="0" dirty="0"/>
              <a:t>4.  “Hello, King Ahaz, meet my son, ‘a remnant will return’.”</a:t>
            </a:r>
          </a:p>
          <a:p>
            <a:pPr marL="274320" indent="-274320"/>
            <a:r>
              <a:rPr lang="en-US" b="0" dirty="0"/>
              <a:t>5.  So Isaiah is a prophet to the southern kingdom of Judah, warning them about their danger of losing the land.</a:t>
            </a:r>
          </a:p>
          <a:p>
            <a:pPr marL="274320" indent="-274320"/>
            <a:r>
              <a:rPr lang="en-US" b="0" dirty="0"/>
              <a:t>6.  Some one hundred years after Isaiah’s ministry ends, this prophetic name becomes a reality.</a:t>
            </a:r>
          </a:p>
          <a:p>
            <a:pPr marL="274320" indent="-274320"/>
            <a:r>
              <a:rPr lang="en-US" b="0" dirty="0"/>
              <a:t>7.  Judah is captured by Nebuchadnezzar and carried off into Babylonian captivity for 70 years after which a remnant would return.</a:t>
            </a:r>
          </a:p>
          <a:p>
            <a:pPr marL="274320" indent="-274320"/>
            <a:endParaRPr lang="en-US" b="0" dirty="0"/>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1493127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lvl="0" indent="-274320"/>
            <a:r>
              <a:rPr lang="en-US" b="1" dirty="0"/>
              <a:t>Q1:  What was the Lord’s solution to Ahaz’s dilemma?</a:t>
            </a:r>
          </a:p>
          <a:p>
            <a:pPr marL="274320" lvl="0" indent="-274320"/>
            <a:r>
              <a:rPr lang="en-US" dirty="0"/>
              <a:t>1.  Be still and know that I am God.</a:t>
            </a:r>
          </a:p>
          <a:p>
            <a:pPr marL="274320" lvl="0" indent="-274320"/>
            <a:r>
              <a:rPr lang="en-US" dirty="0"/>
              <a:t>2.  Be careful, be calm, don’t be afraid, don’t lose heart.</a:t>
            </a:r>
          </a:p>
          <a:p>
            <a:pPr marL="274320" lvl="0" indent="-274320"/>
            <a:r>
              <a:rPr lang="en-US" dirty="0"/>
              <a:t>3.  You may think they’re going to torch Jerusalem, but I [God] see them as two smoldering stubs of firewood.</a:t>
            </a:r>
          </a:p>
          <a:p>
            <a:pPr marL="274320" lvl="0" indent="-274320"/>
            <a:r>
              <a:rPr lang="en-US" dirty="0"/>
              <a:t>4.  What they’re planning will not happen.</a:t>
            </a:r>
          </a:p>
          <a:p>
            <a:pPr marL="274320" lvl="0" indent="-274320"/>
            <a:r>
              <a:rPr lang="en-US" dirty="0"/>
              <a:t>5.  You can bank on it because the sovereign LORD has spoken it.</a:t>
            </a:r>
          </a:p>
          <a:p>
            <a:pPr marL="274320" lvl="0" indent="-274320"/>
            <a:endParaRPr lang="en-US" dirty="0"/>
          </a:p>
          <a:p>
            <a:pPr marL="274320" lvl="0" indent="-274320"/>
            <a:r>
              <a:rPr lang="en-US" b="1" dirty="0"/>
              <a:t>Q2: Would that have been sufficient for you?</a:t>
            </a:r>
          </a:p>
          <a:p>
            <a:pPr marL="274320" lvl="0" indent="-274320"/>
            <a:r>
              <a:rPr lang="en-US" dirty="0"/>
              <a:t>1.  End of problem.</a:t>
            </a:r>
          </a:p>
          <a:p>
            <a:pPr marL="274320" lvl="0" indent="-274320"/>
            <a:r>
              <a:rPr lang="en-US" dirty="0"/>
              <a:t>2.  I don’t need Tiglath-Pileser.</a:t>
            </a:r>
          </a:p>
          <a:p>
            <a:pPr marL="274320" lvl="0" indent="-274320"/>
            <a:r>
              <a:rPr lang="en-US" dirty="0"/>
              <a:t>3.  I don’t need to sell my soul to the devil.</a:t>
            </a:r>
          </a:p>
          <a:p>
            <a:pPr marL="274320" lvl="0" indent="-274320"/>
            <a:r>
              <a:rPr lang="en-US" dirty="0"/>
              <a:t>4.  I have the living God on my side and I will stand upon His word.</a:t>
            </a:r>
          </a:p>
          <a:p>
            <a:pPr marL="274320" lvl="0" indent="-274320"/>
            <a:r>
              <a:rPr lang="en-US" dirty="0"/>
              <a:t>5.  O how simple it seems to us looking back.</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1581037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did Ahaz have to do to experience the deliverance of the Lord?</a:t>
            </a:r>
          </a:p>
          <a:p>
            <a:pPr marL="274320" indent="-274320"/>
            <a:r>
              <a:rPr lang="en-US" b="0" dirty="0"/>
              <a:t>1.  He had to stand firm in faith.</a:t>
            </a:r>
          </a:p>
          <a:p>
            <a:pPr marL="274320" indent="-274320"/>
            <a:r>
              <a:rPr lang="en-US" b="0" dirty="0"/>
              <a:t>2.  He had to believe and trust in the promise of God.</a:t>
            </a:r>
          </a:p>
          <a:p>
            <a:pPr marL="274320" indent="-274320"/>
            <a:endParaRPr lang="en-US" b="0" dirty="0"/>
          </a:p>
          <a:p>
            <a:pPr marL="274320" indent="-274320"/>
            <a:r>
              <a:rPr lang="en-US" b="1" dirty="0"/>
              <a:t>Q2: What do we have to do to experience the deliverance of the Lord?</a:t>
            </a:r>
          </a:p>
          <a:p>
            <a:pPr marL="274320" indent="-274320"/>
            <a:r>
              <a:rPr lang="en-US" b="0" dirty="0"/>
              <a:t>1.  The same thing: stand firm in the faith.</a:t>
            </a:r>
          </a:p>
          <a:p>
            <a:pPr marL="274320" indent="-274320"/>
            <a:r>
              <a:rPr lang="en-US" b="0" dirty="0"/>
              <a:t>2.  Jesus said:</a:t>
            </a:r>
          </a:p>
          <a:p>
            <a:pPr marL="274320" indent="-274320"/>
            <a:r>
              <a:rPr lang="en-US" b="1" dirty="0"/>
              <a:t>Matthew 24:13 KJV </a:t>
            </a:r>
            <a:r>
              <a:rPr lang="en-US" b="0" dirty="0"/>
              <a:t> But he that shall endure unto the end, the same shall be saved.</a:t>
            </a:r>
          </a:p>
          <a:p>
            <a:pPr marL="274320" indent="-274320"/>
            <a:r>
              <a:rPr lang="en-US" b="0" dirty="0"/>
              <a:t>3.  As the apostle Paul reached the end of his life, he could write:</a:t>
            </a:r>
          </a:p>
          <a:p>
            <a:pPr marL="274320" indent="-274320"/>
            <a:r>
              <a:rPr lang="en-US" b="1" dirty="0"/>
              <a:t>2 Timothy 4:7 KJV</a:t>
            </a:r>
            <a:r>
              <a:rPr lang="en-US" b="0" dirty="0"/>
              <a:t> -  I have fought a good fight, I have finished my course, I have kept the faith:</a:t>
            </a:r>
          </a:p>
          <a:p>
            <a:pPr marL="274320" indent="-274320"/>
            <a:r>
              <a:rPr lang="en-US" b="0" dirty="0"/>
              <a:t>4.  It is by grace that we are saved, and we receive that grace by faith.</a:t>
            </a:r>
          </a:p>
          <a:p>
            <a:pPr marL="274320" indent="-274320"/>
            <a:r>
              <a:rPr lang="en-US" b="1" dirty="0"/>
              <a:t>Acts 16:31 KJV </a:t>
            </a:r>
            <a:r>
              <a:rPr lang="en-US" b="0" dirty="0"/>
              <a:t>- Believe on the Lord Jesus Christ, and thou shalt be saved.</a:t>
            </a:r>
          </a:p>
          <a:p>
            <a:pPr marL="274320" indent="-274320"/>
            <a:r>
              <a:rPr lang="en-US" b="1" dirty="0"/>
              <a:t>Romans 10:9 KJV</a:t>
            </a:r>
            <a:r>
              <a:rPr lang="en-US" b="0" dirty="0"/>
              <a:t> if thou shalt confess with thy mouth the Lord Jesus, and shalt believe in thine heart that God hath raised him from the dead, thou shalt be saved.</a:t>
            </a:r>
          </a:p>
          <a:p>
            <a:pPr marL="274320" indent="-274320"/>
            <a:r>
              <a:rPr lang="en-US" b="0" dirty="0"/>
              <a:t>5.  Final deliverance from sin and its wages comes only to those who stand firm in the faith.</a:t>
            </a:r>
          </a:p>
          <a:p>
            <a:pPr marL="274320" indent="-274320"/>
            <a:r>
              <a:rPr lang="en-US" b="0" dirty="0"/>
              <a:t>6.  And ultimately, that’s the only deliverance that matters.</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314485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this tell you about God?</a:t>
            </a:r>
          </a:p>
          <a:p>
            <a:pPr marL="274320" indent="-274320"/>
            <a:r>
              <a:rPr lang="en-US" dirty="0"/>
              <a:t>1.  God is willing to provide evidence upon which we can base our faith.</a:t>
            </a:r>
          </a:p>
          <a:p>
            <a:pPr marL="274320" indent="-274320"/>
            <a:r>
              <a:rPr lang="en-US" dirty="0"/>
              <a:t>2.  Here He offers to give Ahaz a sign, any sign he can think of, to show that the Lord can keep His word to deliver him.</a:t>
            </a:r>
          </a:p>
          <a:p>
            <a:pPr marL="274320" indent="-274320"/>
            <a:r>
              <a:rPr lang="en-US" dirty="0"/>
              <a:t>3.  We all remember Gideon’s fleece.</a:t>
            </a:r>
          </a:p>
          <a:p>
            <a:pPr marL="274320" indent="-274320"/>
            <a:r>
              <a:rPr lang="en-US" dirty="0"/>
              <a:t>4.  Two times God honored the sign for which Gideon asked.</a:t>
            </a:r>
          </a:p>
          <a:p>
            <a:pPr marL="274320" indent="-274320"/>
            <a:endParaRPr lang="en-US" dirty="0"/>
          </a:p>
          <a:p>
            <a:pPr marL="274320" indent="-274320"/>
            <a:r>
              <a:rPr lang="en-US" b="1" dirty="0"/>
              <a:t>Q2:  In general, do you think it is a good practice to ask God for signs?</a:t>
            </a:r>
          </a:p>
          <a:p>
            <a:pPr marL="274320" indent="-274320"/>
            <a:r>
              <a:rPr lang="en-US" dirty="0"/>
              <a:t>1.  In general, no.</a:t>
            </a:r>
          </a:p>
          <a:p>
            <a:pPr marL="274320" indent="-274320"/>
            <a:r>
              <a:rPr lang="en-US" dirty="0"/>
              <a:t>2.  Performing specific miracles to build our faith is not the way God usually works.</a:t>
            </a:r>
          </a:p>
          <a:p>
            <a:pPr marL="274320" indent="-274320"/>
            <a:r>
              <a:rPr lang="en-US" dirty="0"/>
              <a:t>3.  He has given us His word, the holy Scriptures.</a:t>
            </a:r>
          </a:p>
          <a:p>
            <a:pPr marL="274320" indent="-274320"/>
            <a:r>
              <a:rPr lang="en-US" dirty="0"/>
              <a:t>4.  His word proves itself to be true by the fulfilled prophecies it contains.</a:t>
            </a:r>
          </a:p>
          <a:p>
            <a:pPr marL="274320" indent="-274320"/>
            <a:r>
              <a:rPr lang="en-US" dirty="0"/>
              <a:t>5.  He has given us the complexity of nature in all we see around us and the specified complexity of living organisms.</a:t>
            </a:r>
          </a:p>
          <a:p>
            <a:pPr marL="274320" indent="-274320"/>
            <a:r>
              <a:rPr lang="en-US" dirty="0"/>
              <a:t>6.  The evidence for faith is sufficient for all those with a willing heart.</a:t>
            </a:r>
          </a:p>
          <a:p>
            <a:pPr marL="274320" indent="-274320"/>
            <a:r>
              <a:rPr lang="en-US" dirty="0"/>
              <a:t>7.  So while God has given us all the signs we need, if He were to invite us to ask for a sign like He invited Ahaz, no problem!</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3231547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 you think of this response?</a:t>
            </a:r>
          </a:p>
          <a:p>
            <a:pPr marL="274320" indent="-274320"/>
            <a:r>
              <a:rPr lang="en-US" b="0" dirty="0"/>
              <a:t>1.  It rejects the invitation that the Lord has given to strengthen his faith.</a:t>
            </a:r>
          </a:p>
          <a:p>
            <a:pPr marL="274320" indent="-274320"/>
            <a:r>
              <a:rPr lang="en-US" b="0" dirty="0"/>
              <a:t>2.  This spurns the grace of God by rejecting the invitation of God to believe.</a:t>
            </a:r>
          </a:p>
          <a:p>
            <a:pPr marL="274320" indent="-274320"/>
            <a:r>
              <a:rPr lang="en-US" b="0" dirty="0"/>
              <a:t>3.  Here Ahaz makes his choice that he would rather trust the arm of flesh in a political alliance than to trust the everlasting arms of the sovereign God to deliver him.</a:t>
            </a:r>
          </a:p>
          <a:p>
            <a:pPr marL="274320" indent="-274320"/>
            <a:endParaRPr lang="en-US" b="0" dirty="0"/>
          </a:p>
          <a:p>
            <a:pPr marL="274320" indent="-274320"/>
            <a:r>
              <a:rPr lang="en-US" b="1" dirty="0"/>
              <a:t>Q2: Is there a lesson we can learn from Ahaz and his rejection of grace?</a:t>
            </a:r>
          </a:p>
          <a:p>
            <a:pPr marL="274320" indent="-274320"/>
            <a:r>
              <a:rPr lang="en-US" b="0" dirty="0"/>
              <a:t>1.  There is a danger in rejecting the convictions of God brought to us through the Holy Spirit.</a:t>
            </a:r>
          </a:p>
          <a:p>
            <a:pPr marL="274320" indent="-274320"/>
            <a:r>
              <a:rPr lang="en-US" b="0" dirty="0"/>
              <a:t>2.  Ahaz was a wicked king that had long ago turned his back on the true God.</a:t>
            </a:r>
          </a:p>
          <a:p>
            <a:pPr marL="274320" indent="-274320"/>
            <a:r>
              <a:rPr lang="en-US" b="0" dirty="0"/>
              <a:t>3.  He was participating in idolatry and worshipping who knows what.</a:t>
            </a:r>
          </a:p>
          <a:p>
            <a:pPr marL="274320" indent="-274320"/>
            <a:r>
              <a:rPr lang="en-US" b="0" dirty="0"/>
              <a:t>4.  When we have repeatedly rejected the convictions of the Holy Spirit we can arrive at the place where we no longer have the capacity to say yes to God.</a:t>
            </a:r>
          </a:p>
          <a:p>
            <a:pPr marL="274320" indent="-274320"/>
            <a:r>
              <a:rPr lang="en-US" b="0" dirty="0"/>
              <a:t>5.  God forbid that we should ever come to that point of rejecting the grace of God.</a:t>
            </a:r>
          </a:p>
          <a:p>
            <a:pPr marL="274320" indent="-274320"/>
            <a:r>
              <a:rPr lang="en-US" b="0" dirty="0"/>
              <a:t>6.  Let us resolve to be obedient to the convictions of the Spirit and obedient to the commandments of God.</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158103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To whom is this sign directed?</a:t>
            </a:r>
          </a:p>
          <a:p>
            <a:pPr marL="274320" indent="-274320"/>
            <a:r>
              <a:rPr lang="en-US" b="0" dirty="0"/>
              <a:t>1.  You can sense the exasperation in Isaiah’s voice.</a:t>
            </a:r>
          </a:p>
          <a:p>
            <a:pPr marL="274320" indent="-274320"/>
            <a:r>
              <a:rPr lang="en-US" b="0" dirty="0"/>
              <a:t>2.  It is not just Ahaz that has rejected the sign, but the whole house of David that has wearied God.</a:t>
            </a:r>
          </a:p>
          <a:p>
            <a:pPr marL="274320" indent="-274320"/>
            <a:r>
              <a:rPr lang="en-US" b="0" dirty="0"/>
              <a:t>3.  Therefore the sign is given to the house of David.</a:t>
            </a:r>
          </a:p>
          <a:p>
            <a:pPr marL="274320" indent="-274320"/>
            <a:r>
              <a:rPr lang="en-US" b="0" dirty="0"/>
              <a:t>4.  And it is through David’s line that the Messiah would come.</a:t>
            </a:r>
          </a:p>
          <a:p>
            <a:pPr marL="274320" indent="-274320"/>
            <a:r>
              <a:rPr lang="en-US" b="0" dirty="0"/>
              <a:t>5.  That is an indication that this is a Messianic prophecy.</a:t>
            </a:r>
          </a:p>
          <a:p>
            <a:pPr marL="274320" indent="-274320"/>
            <a:endParaRPr lang="en-US" b="0" dirty="0"/>
          </a:p>
          <a:p>
            <a:pPr marL="274320" indent="-274320"/>
            <a:endParaRPr lang="en-US" b="0" dirty="0"/>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22</a:t>
            </a:fld>
            <a:endParaRPr lang="en-US" dirty="0"/>
          </a:p>
        </p:txBody>
      </p:sp>
    </p:spTree>
    <p:extLst>
      <p:ext uri="{BB962C8B-B14F-4D97-AF65-F5344CB8AC3E}">
        <p14:creationId xmlns:p14="http://schemas.microsoft.com/office/powerpoint/2010/main" val="2972467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1319708"/>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049101849"/>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191260"/>
      </p:ext>
    </p:extLst>
  </p:cSld>
  <p:clrMap bg1="dk2" tx1="lt1" bg2="dk1" tx2="lt2" accent1="accent1" accent2="accent2" accent3="accent3" accent4="accent4" accent5="accent5" accent6="accent6" hlink="hlink" folHlink="folHlink"/>
  <p:sldLayoutIdLst>
    <p:sldLayoutId id="2147486573" r:id="rId1"/>
    <p:sldLayoutId id="2147486607" r:id="rId2"/>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C2156-862E-46FD-9E02-341E899DE13B}"/>
              </a:ext>
            </a:extLst>
          </p:cNvPr>
          <p:cNvSpPr>
            <a:spLocks noGrp="1"/>
          </p:cNvSpPr>
          <p:nvPr>
            <p:ph type="ctrTitle"/>
          </p:nvPr>
        </p:nvSpPr>
        <p:spPr/>
        <p:txBody>
          <a:bodyPr/>
          <a:lstStyle/>
          <a:p>
            <a:r>
              <a:rPr lang="en-US" dirty="0"/>
              <a:t>Isaiah</a:t>
            </a:r>
          </a:p>
        </p:txBody>
      </p:sp>
      <p:sp>
        <p:nvSpPr>
          <p:cNvPr id="3" name="Subtitle 2">
            <a:extLst>
              <a:ext uri="{FF2B5EF4-FFF2-40B4-BE49-F238E27FC236}">
                <a16:creationId xmlns:a16="http://schemas.microsoft.com/office/drawing/2014/main" id="{F3862DA4-E74A-4D63-84C9-1800BBC4D497}"/>
              </a:ext>
            </a:extLst>
          </p:cNvPr>
          <p:cNvSpPr>
            <a:spLocks noGrp="1"/>
          </p:cNvSpPr>
          <p:nvPr>
            <p:ph type="subTitle" idx="1"/>
          </p:nvPr>
        </p:nvSpPr>
        <p:spPr/>
        <p:txBody>
          <a:bodyPr/>
          <a:lstStyle/>
          <a:p>
            <a:r>
              <a:rPr lang="en-US" dirty="0"/>
              <a:t>Lesson 3</a:t>
            </a:r>
          </a:p>
          <a:p>
            <a:r>
              <a:rPr lang="en-US" dirty="0"/>
              <a:t>When Your World is Falling Apart</a:t>
            </a:r>
          </a:p>
        </p:txBody>
      </p:sp>
    </p:spTree>
    <p:extLst>
      <p:ext uri="{BB962C8B-B14F-4D97-AF65-F5344CB8AC3E}">
        <p14:creationId xmlns:p14="http://schemas.microsoft.com/office/powerpoint/2010/main" val="998856025"/>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B9A9-D7C8-4045-95E7-DF59E64D16A6}"/>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Isaiah 7:9 NKJV</a:t>
            </a:r>
          </a:p>
        </p:txBody>
      </p:sp>
      <p:sp>
        <p:nvSpPr>
          <p:cNvPr id="3" name="Content Placeholder 2">
            <a:extLst>
              <a:ext uri="{FF2B5EF4-FFF2-40B4-BE49-F238E27FC236}">
                <a16:creationId xmlns:a16="http://schemas.microsoft.com/office/drawing/2014/main" id="{C086335B-CA22-4D8E-B25B-B26E61783FE5}"/>
              </a:ext>
            </a:extLst>
          </p:cNvPr>
          <p:cNvSpPr>
            <a:spLocks noGrp="1"/>
          </p:cNvSpPr>
          <p:nvPr>
            <p:ph idx="1"/>
          </p:nvPr>
        </p:nvSpPr>
        <p:spPr>
          <a:xfrm>
            <a:off x="3581400" y="1752600"/>
            <a:ext cx="5486400" cy="4953000"/>
          </a:xfrm>
        </p:spPr>
        <p:txBody>
          <a:bodyPr>
            <a:normAutofit fontScale="85000" lnSpcReduction="10000"/>
          </a:bodyPr>
          <a:lstStyle/>
          <a:p>
            <a:r>
              <a:rPr lang="en-US" dirty="0">
                <a:effectLst>
                  <a:outerShdw blurRad="38100" dist="38100" dir="2700000" algn="tl">
                    <a:srgbClr val="000000">
                      <a:alpha val="43137"/>
                    </a:srgbClr>
                  </a:outerShdw>
                </a:effectLst>
              </a:rPr>
              <a:t>… If you will not believe, Surely you shall not be established." ‘ “</a:t>
            </a:r>
          </a:p>
          <a:p>
            <a:r>
              <a:rPr lang="en-US" dirty="0">
                <a:effectLst>
                  <a:outerShdw blurRad="38100" dist="38100" dir="2700000" algn="tl">
                    <a:srgbClr val="000000">
                      <a:alpha val="43137"/>
                    </a:srgbClr>
                  </a:outerShdw>
                </a:effectLst>
              </a:rPr>
              <a:t>What two options does the Lord offer Ahaz in this verse and what result does He promise?</a:t>
            </a:r>
          </a:p>
          <a:p>
            <a:r>
              <a:rPr lang="en-US" dirty="0">
                <a:effectLst>
                  <a:outerShdw blurRad="38100" dist="38100" dir="2700000" algn="tl">
                    <a:srgbClr val="000000">
                      <a:alpha val="43137"/>
                    </a:srgbClr>
                  </a:outerShdw>
                </a:effectLst>
              </a:rPr>
              <a:t>How was Ahaz looking to “be established?”</a:t>
            </a:r>
          </a:p>
          <a:p>
            <a:r>
              <a:rPr lang="en-US" dirty="0">
                <a:effectLst>
                  <a:outerShdw blurRad="38100" dist="38100" dir="2700000" algn="tl">
                    <a:srgbClr val="000000">
                      <a:alpha val="43137"/>
                    </a:srgbClr>
                  </a:outerShdw>
                </a:effectLst>
              </a:rPr>
              <a:t>What application can we make of these words, spoken by the Lord to Ahaz, to our own situations? </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pPr marL="0" indent="0">
              <a:buNone/>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797731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2C5E0-81AA-4803-84B3-F33831929ED3}"/>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332B31C8-BBD4-42F3-9529-08206333BDFA}"/>
              </a:ext>
            </a:extLst>
          </p:cNvPr>
          <p:cNvSpPr>
            <a:spLocks noGrp="1"/>
          </p:cNvSpPr>
          <p:nvPr>
            <p:ph idx="1"/>
          </p:nvPr>
        </p:nvSpPr>
        <p:spPr/>
        <p:txBody>
          <a:bodyPr>
            <a:normAutofit fontScale="92500" lnSpcReduction="10000"/>
          </a:bodyPr>
          <a:lstStyle/>
          <a:p>
            <a:r>
              <a:rPr lang="en-US" dirty="0"/>
              <a:t>In spite of the Lord’s offer to Ahaz to establish the nation of Judah under God’s protection, he foolishly chose to trust the arm of flesh rather than believe in the living God.</a:t>
            </a:r>
          </a:p>
          <a:p>
            <a:pPr lvl="1"/>
            <a:r>
              <a:rPr lang="en-US" dirty="0"/>
              <a:t>King Ahaz and his Enemies</a:t>
            </a:r>
          </a:p>
          <a:p>
            <a:pPr lvl="1"/>
            <a:r>
              <a:rPr lang="en-US" dirty="0"/>
              <a:t>God’s Intervention   </a:t>
            </a:r>
          </a:p>
          <a:p>
            <a:pPr lvl="1"/>
            <a:r>
              <a:rPr lang="en-US" dirty="0"/>
              <a:t>Second Chance</a:t>
            </a:r>
          </a:p>
          <a:p>
            <a:pPr lvl="1"/>
            <a:r>
              <a:rPr lang="en-US" dirty="0"/>
              <a:t>Sign of a Son</a:t>
            </a:r>
          </a:p>
          <a:p>
            <a:pPr lvl="1"/>
            <a:r>
              <a:rPr lang="en-US" dirty="0"/>
              <a:t>Summary</a:t>
            </a:r>
          </a:p>
          <a:p>
            <a:pPr lvl="1"/>
            <a:endParaRPr lang="en-US" dirty="0"/>
          </a:p>
        </p:txBody>
      </p:sp>
    </p:spTree>
    <p:extLst>
      <p:ext uri="{BB962C8B-B14F-4D97-AF65-F5344CB8AC3E}">
        <p14:creationId xmlns:p14="http://schemas.microsoft.com/office/powerpoint/2010/main" val="151240656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King Ahaz and His Enemies</a:t>
            </a:r>
          </a:p>
        </p:txBody>
      </p:sp>
      <p:sp>
        <p:nvSpPr>
          <p:cNvPr id="3" name="Content Placeholder 2"/>
          <p:cNvSpPr>
            <a:spLocks noGrp="1"/>
          </p:cNvSpPr>
          <p:nvPr>
            <p:ph idx="1"/>
          </p:nvPr>
        </p:nvSpPr>
        <p:spPr>
          <a:xfrm>
            <a:off x="3505200" y="1676400"/>
            <a:ext cx="5638800" cy="5029200"/>
          </a:xfrm>
        </p:spPr>
        <p:txBody>
          <a:bodyPr>
            <a:normAutofit/>
          </a:bodyPr>
          <a:lstStyle/>
          <a:p>
            <a:r>
              <a:rPr lang="en-US" dirty="0"/>
              <a:t>What does the Bible reveal about King Ahaz and his reign in the nation of Judah? (</a:t>
            </a:r>
            <a:r>
              <a:rPr lang="en-US" dirty="0">
                <a:hlinkClick r:id="rId4" action="ppaction://hlinksldjump"/>
              </a:rPr>
              <a:t>2 Kings 16</a:t>
            </a:r>
            <a:r>
              <a:rPr lang="en-US" dirty="0"/>
              <a: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8566975"/>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Intervenes</a:t>
            </a:r>
          </a:p>
        </p:txBody>
      </p:sp>
      <p:sp>
        <p:nvSpPr>
          <p:cNvPr id="3" name="Content Placeholder 2"/>
          <p:cNvSpPr>
            <a:spLocks noGrp="1"/>
          </p:cNvSpPr>
          <p:nvPr>
            <p:ph idx="1"/>
          </p:nvPr>
        </p:nvSpPr>
        <p:spPr/>
        <p:txBody>
          <a:bodyPr>
            <a:normAutofit lnSpcReduction="10000"/>
          </a:bodyPr>
          <a:lstStyle/>
          <a:p>
            <a:r>
              <a:rPr lang="en-US" altLang="en-US" dirty="0"/>
              <a:t>How did God send Isaiah to King Ahaz and who did he take with him? (</a:t>
            </a:r>
            <a:r>
              <a:rPr lang="en-US" altLang="en-US" dirty="0">
                <a:hlinkClick r:id="rId4" action="ppaction://hlinksldjump"/>
              </a:rPr>
              <a:t>Isa 7:3</a:t>
            </a:r>
            <a:r>
              <a:rPr lang="en-US" altLang="en-US" dirty="0"/>
              <a:t>)</a:t>
            </a:r>
          </a:p>
          <a:p>
            <a:r>
              <a:rPr lang="en-US" altLang="en-US" dirty="0"/>
              <a:t>What message did Isaiah give to Ahaz there at the aqueduct? (</a:t>
            </a:r>
            <a:r>
              <a:rPr lang="en-US" altLang="en-US" dirty="0">
                <a:hlinkClick r:id="rId5" action="ppaction://hlinksldjump"/>
              </a:rPr>
              <a:t>Isa 7:4-7</a:t>
            </a:r>
            <a:r>
              <a:rPr lang="en-US" altLang="en-US" dirty="0"/>
              <a:t>)</a:t>
            </a:r>
          </a:p>
          <a:p>
            <a:r>
              <a:rPr lang="en-US" altLang="en-US" dirty="0"/>
              <a:t>What choice did God set before Ahaz that would give him the victory over his enemies? (</a:t>
            </a:r>
            <a:r>
              <a:rPr lang="en-US" altLang="en-US" dirty="0">
                <a:hlinkClick r:id="rId6" action="ppaction://hlinksldjump"/>
              </a:rPr>
              <a:t>Isa 7:9</a:t>
            </a:r>
            <a:r>
              <a:rPr lang="en-US" altLang="en-US" dirty="0"/>
              <a:t>)</a:t>
            </a:r>
          </a:p>
        </p:txBody>
      </p:sp>
    </p:spTree>
    <p:extLst>
      <p:ext uri="{BB962C8B-B14F-4D97-AF65-F5344CB8AC3E}">
        <p14:creationId xmlns:p14="http://schemas.microsoft.com/office/powerpoint/2010/main" val="3474737193"/>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FD41-B673-49F0-A35F-A9428267A48D}"/>
              </a:ext>
            </a:extLst>
          </p:cNvPr>
          <p:cNvSpPr>
            <a:spLocks noGrp="1"/>
          </p:cNvSpPr>
          <p:nvPr>
            <p:ph type="title"/>
          </p:nvPr>
        </p:nvSpPr>
        <p:spPr/>
        <p:txBody>
          <a:bodyPr/>
          <a:lstStyle/>
          <a:p>
            <a:pPr>
              <a:defRPr/>
            </a:pPr>
            <a:r>
              <a:rPr lang="en-US" dirty="0"/>
              <a:t>Second Chance</a:t>
            </a:r>
          </a:p>
        </p:txBody>
      </p:sp>
      <p:sp>
        <p:nvSpPr>
          <p:cNvPr id="3" name="Content Placeholder 2">
            <a:extLst>
              <a:ext uri="{FF2B5EF4-FFF2-40B4-BE49-F238E27FC236}">
                <a16:creationId xmlns:a16="http://schemas.microsoft.com/office/drawing/2014/main" id="{4250BF5E-7D9D-4A22-A5F8-0B0C4664F6B6}"/>
              </a:ext>
            </a:extLst>
          </p:cNvPr>
          <p:cNvSpPr>
            <a:spLocks noGrp="1"/>
          </p:cNvSpPr>
          <p:nvPr>
            <p:ph idx="1"/>
          </p:nvPr>
        </p:nvSpPr>
        <p:spPr>
          <a:xfrm>
            <a:off x="3505200" y="1676400"/>
            <a:ext cx="5638800" cy="4953000"/>
          </a:xfrm>
        </p:spPr>
        <p:txBody>
          <a:bodyPr>
            <a:normAutofit/>
          </a:bodyPr>
          <a:lstStyle/>
          <a:p>
            <a:pPr>
              <a:defRPr/>
            </a:pPr>
            <a:r>
              <a:rPr lang="en-US" altLang="en-US" dirty="0"/>
              <a:t>What offer did the Lord make to Ahaz in order to strengthen his faith? (</a:t>
            </a:r>
            <a:r>
              <a:rPr lang="en-US" altLang="en-US" dirty="0">
                <a:hlinkClick r:id="rId4" action="ppaction://hlinksldjump"/>
              </a:rPr>
              <a:t>Isa 7:10-11</a:t>
            </a:r>
            <a:r>
              <a:rPr lang="en-US" altLang="en-US" dirty="0"/>
              <a:t>)</a:t>
            </a:r>
          </a:p>
          <a:p>
            <a:pPr>
              <a:defRPr/>
            </a:pPr>
            <a:r>
              <a:rPr lang="en-US" altLang="en-US" dirty="0"/>
              <a:t>What was the response of Ahaz? (</a:t>
            </a:r>
            <a:r>
              <a:rPr lang="en-US" altLang="en-US" dirty="0">
                <a:hlinkClick r:id="rId5" action="ppaction://hlinksldjump"/>
              </a:rPr>
              <a:t>Isa 7:12</a:t>
            </a:r>
            <a:r>
              <a:rPr lang="en-US" altLang="en-US" dirty="0"/>
              <a:t>)</a:t>
            </a:r>
          </a:p>
          <a:p>
            <a:pPr>
              <a:defRPr/>
            </a:pPr>
            <a:endParaRPr lang="en-US" dirty="0"/>
          </a:p>
        </p:txBody>
      </p:sp>
    </p:spTree>
    <p:extLst>
      <p:ext uri="{BB962C8B-B14F-4D97-AF65-F5344CB8AC3E}">
        <p14:creationId xmlns:p14="http://schemas.microsoft.com/office/powerpoint/2010/main" val="2078172461"/>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of a Son</a:t>
            </a:r>
          </a:p>
        </p:txBody>
      </p:sp>
      <p:sp>
        <p:nvSpPr>
          <p:cNvPr id="3" name="Content Placeholder 2"/>
          <p:cNvSpPr>
            <a:spLocks noGrp="1"/>
          </p:cNvSpPr>
          <p:nvPr>
            <p:ph idx="1"/>
          </p:nvPr>
        </p:nvSpPr>
        <p:spPr/>
        <p:txBody>
          <a:bodyPr>
            <a:normAutofit fontScale="85000" lnSpcReduction="20000"/>
          </a:bodyPr>
          <a:lstStyle/>
          <a:p>
            <a:r>
              <a:rPr lang="en-US" dirty="0"/>
              <a:t>In spite of Ahaz’s rejection of God’s invitation to ask for a sign, what sign does God give? (</a:t>
            </a:r>
            <a:r>
              <a:rPr lang="en-US" dirty="0">
                <a:hlinkClick r:id="rId4" action="ppaction://hlinksldjump"/>
              </a:rPr>
              <a:t>Isa 7:13-14</a:t>
            </a:r>
            <a:r>
              <a:rPr lang="en-US" dirty="0"/>
              <a:t>)</a:t>
            </a:r>
          </a:p>
          <a:p>
            <a:r>
              <a:rPr lang="en-US" dirty="0"/>
              <a:t>Some liberal interpreters claim that the proper translation should be “a young woman shall conceive” rather than “a virgin shall conceive,” and the “young woman” could refer to a married young woman.”  </a:t>
            </a:r>
          </a:p>
          <a:p>
            <a:r>
              <a:rPr lang="en-US" dirty="0"/>
              <a:t>How would that be a sign from the Lord? </a:t>
            </a:r>
          </a:p>
          <a:p>
            <a:r>
              <a:rPr lang="en-US" dirty="0"/>
              <a:t>What promise do you find in the name Emmanuel?</a:t>
            </a:r>
          </a:p>
        </p:txBody>
      </p:sp>
    </p:spTree>
    <p:extLst>
      <p:ext uri="{BB962C8B-B14F-4D97-AF65-F5344CB8AC3E}">
        <p14:creationId xmlns:p14="http://schemas.microsoft.com/office/powerpoint/2010/main" val="1940285992"/>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7A11-B1BB-48C1-A089-EF1E03963CE7}"/>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7B2F268-15DB-410B-B7CC-1E01F559CFD8}"/>
              </a:ext>
            </a:extLst>
          </p:cNvPr>
          <p:cNvSpPr>
            <a:spLocks noGrp="1"/>
          </p:cNvSpPr>
          <p:nvPr>
            <p:ph idx="1"/>
          </p:nvPr>
        </p:nvSpPr>
        <p:spPr/>
        <p:txBody>
          <a:bodyPr>
            <a:normAutofit fontScale="77500" lnSpcReduction="20000"/>
          </a:bodyPr>
          <a:lstStyle/>
          <a:p>
            <a:r>
              <a:rPr lang="en-US" dirty="0"/>
              <a:t>King Ahaz followed Uzziah and Jotham to the throne in Judah, but he did not follow their example of faithfulness to God.  He was an evil king.</a:t>
            </a:r>
          </a:p>
          <a:p>
            <a:r>
              <a:rPr lang="en-US" dirty="0"/>
              <a:t>When threatened by Israel and Syria, King Ahaz of Judah made an alliance with the Assyrian empire, paying tribute to them and becoming a vassal king in their expanding empire.</a:t>
            </a:r>
          </a:p>
          <a:p>
            <a:r>
              <a:rPr lang="en-US" dirty="0"/>
              <a:t>Isaiah gives us the rest of the story of how God would have intervened on his behalf and establish him as an independent nation if only he would return to God in faith and believe.</a:t>
            </a:r>
          </a:p>
        </p:txBody>
      </p:sp>
    </p:spTree>
    <p:extLst>
      <p:ext uri="{BB962C8B-B14F-4D97-AF65-F5344CB8AC3E}">
        <p14:creationId xmlns:p14="http://schemas.microsoft.com/office/powerpoint/2010/main" val="1214796268"/>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ECFE-6676-436B-9D0A-8263E0F4355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B0196DD1-17F7-4B3F-91CB-DE2D712C21FA}"/>
              </a:ext>
            </a:extLst>
          </p:cNvPr>
          <p:cNvSpPr>
            <a:spLocks noGrp="1"/>
          </p:cNvSpPr>
          <p:nvPr>
            <p:ph idx="1"/>
          </p:nvPr>
        </p:nvSpPr>
        <p:spPr/>
        <p:txBody>
          <a:bodyPr>
            <a:normAutofit fontScale="77500" lnSpcReduction="20000"/>
          </a:bodyPr>
          <a:lstStyle/>
          <a:p>
            <a:r>
              <a:rPr lang="en-US" dirty="0"/>
              <a:t>When Isaiah and his son met Ahaz at the aqueduct, Isaiah conveyed God message to him that the invasion from the north by Israel and Syria would not succeed.</a:t>
            </a:r>
          </a:p>
          <a:p>
            <a:r>
              <a:rPr lang="en-US" dirty="0"/>
              <a:t>God challenged him to stand firm in faith, trusting the living God and His promises in order to be delivered.</a:t>
            </a:r>
          </a:p>
          <a:p>
            <a:r>
              <a:rPr lang="en-US" dirty="0"/>
              <a:t>God graciously gave him an opportunity to strengthen His faith by inviting him to ask for a sign of God’s power to deliver.</a:t>
            </a:r>
          </a:p>
          <a:p>
            <a:r>
              <a:rPr lang="en-US" dirty="0"/>
              <a:t>These opportunities to trust in divine power rather than in an alliance with the Assyrians were spurned by Ahaz.</a:t>
            </a:r>
          </a:p>
          <a:p>
            <a:endParaRPr lang="en-US" dirty="0"/>
          </a:p>
        </p:txBody>
      </p:sp>
    </p:spTree>
    <p:extLst>
      <p:ext uri="{BB962C8B-B14F-4D97-AF65-F5344CB8AC3E}">
        <p14:creationId xmlns:p14="http://schemas.microsoft.com/office/powerpoint/2010/main" val="417635658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7EB1-BE92-47D1-A728-92EB67ABBFD2}"/>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CE3A1E3-C8E8-436B-A7B6-4AD38958955E}"/>
              </a:ext>
            </a:extLst>
          </p:cNvPr>
          <p:cNvSpPr>
            <a:spLocks noGrp="1"/>
          </p:cNvSpPr>
          <p:nvPr>
            <p:ph idx="1"/>
          </p:nvPr>
        </p:nvSpPr>
        <p:spPr/>
        <p:txBody>
          <a:bodyPr>
            <a:normAutofit fontScale="70000" lnSpcReduction="20000"/>
          </a:bodyPr>
          <a:lstStyle/>
          <a:p>
            <a:r>
              <a:rPr lang="en-US" dirty="0"/>
              <a:t>His choice is a warning to us that a life of sin and rejection of the grace of God forms habits that enslave us to the world.</a:t>
            </a:r>
          </a:p>
          <a:p>
            <a:r>
              <a:rPr lang="en-US" dirty="0"/>
              <a:t>In spite of Ahaz’s rejection of a sign, God gave a sign to the house of David of a virgin who would conceive and bear a Son who would be called Emmanuel, God with us.</a:t>
            </a:r>
          </a:p>
          <a:p>
            <a:r>
              <a:rPr lang="en-US" dirty="0"/>
              <a:t>That prophecy was fulfilled in the Lord Jesus Christ who promised to be with us always, even to the end of the age.</a:t>
            </a:r>
          </a:p>
          <a:p>
            <a:r>
              <a:rPr lang="en-US" dirty="0"/>
              <a:t>When your world is falling apart, upon which arms do you choose to lean, the arms of flesh or the everlasting arms?</a:t>
            </a:r>
          </a:p>
          <a:p>
            <a:endParaRPr lang="en-US" dirty="0"/>
          </a:p>
          <a:p>
            <a:endParaRPr lang="en-US" dirty="0"/>
          </a:p>
        </p:txBody>
      </p:sp>
    </p:spTree>
    <p:extLst>
      <p:ext uri="{BB962C8B-B14F-4D97-AF65-F5344CB8AC3E}">
        <p14:creationId xmlns:p14="http://schemas.microsoft.com/office/powerpoint/2010/main" val="3817264877"/>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lstStyle/>
          <a:p>
            <a:pPr>
              <a:defRPr/>
            </a:pPr>
            <a:endParaRPr lang="en-US" dirty="0"/>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altLang="en-US" dirty="0">
                <a:effectLst>
                  <a:outerShdw blurRad="38100" dist="38100" dir="2700000" algn="tl">
                    <a:srgbClr val="000000">
                      <a:alpha val="43137"/>
                    </a:srgbClr>
                  </a:outerShdw>
                </a:effectLst>
              </a:rPr>
              <a:t>2 Kings 16:1-5, 7, 9 NKJV</a:t>
            </a:r>
            <a:endParaRPr lang="en-US" dirty="0">
              <a:effectLst>
                <a:outerShdw blurRad="38100" dist="38100" dir="2700000" algn="tl">
                  <a:srgbClr val="000000">
                    <a:alpha val="43137"/>
                  </a:srgbClr>
                </a:outerShdw>
              </a:effectLst>
            </a:endParaRP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type="body" idx="1"/>
          </p:nvPr>
        </p:nvSpPr>
        <p:spPr>
          <a:xfrm>
            <a:off x="914400" y="1676400"/>
            <a:ext cx="7391400" cy="4572000"/>
          </a:xfrm>
        </p:spPr>
        <p:txBody>
          <a:bodyPr>
            <a:normAutofit fontScale="77500" lnSpcReduction="20000"/>
          </a:bodyPr>
          <a:lstStyle/>
          <a:p>
            <a:r>
              <a:rPr lang="en-US" altLang="en-US" dirty="0">
                <a:effectLst>
                  <a:outerShdw blurRad="38100" dist="38100" dir="2700000" algn="tl">
                    <a:srgbClr val="000000">
                      <a:alpha val="43137"/>
                    </a:srgbClr>
                  </a:outerShdw>
                </a:effectLst>
              </a:rPr>
              <a:t>In the seventeenth year of </a:t>
            </a:r>
            <a:r>
              <a:rPr lang="en-US" altLang="en-US" dirty="0" err="1">
                <a:effectLst>
                  <a:outerShdw blurRad="38100" dist="38100" dir="2700000" algn="tl">
                    <a:srgbClr val="000000">
                      <a:alpha val="43137"/>
                    </a:srgbClr>
                  </a:outerShdw>
                </a:effectLst>
              </a:rPr>
              <a:t>Pekah</a:t>
            </a:r>
            <a:r>
              <a:rPr lang="en-US" altLang="en-US" dirty="0">
                <a:effectLst>
                  <a:outerShdw blurRad="38100" dist="38100" dir="2700000" algn="tl">
                    <a:srgbClr val="000000">
                      <a:alpha val="43137"/>
                    </a:srgbClr>
                  </a:outerShdw>
                </a:effectLst>
              </a:rPr>
              <a:t> the son of </a:t>
            </a:r>
            <a:r>
              <a:rPr lang="en-US" altLang="en-US" dirty="0" err="1">
                <a:effectLst>
                  <a:outerShdw blurRad="38100" dist="38100" dir="2700000" algn="tl">
                    <a:srgbClr val="000000">
                      <a:alpha val="43137"/>
                    </a:srgbClr>
                  </a:outerShdw>
                </a:effectLst>
              </a:rPr>
              <a:t>Remaliah</a:t>
            </a:r>
            <a:r>
              <a:rPr lang="en-US" altLang="en-US" dirty="0">
                <a:effectLst>
                  <a:outerShdw blurRad="38100" dist="38100" dir="2700000" algn="tl">
                    <a:srgbClr val="000000">
                      <a:alpha val="43137"/>
                    </a:srgbClr>
                  </a:outerShdw>
                </a:effectLst>
              </a:rPr>
              <a:t>, Ahaz the son of Jotham, king of Judah, began to reign. </a:t>
            </a:r>
            <a:r>
              <a:rPr lang="en-US" altLang="en-US" baseline="30000" dirty="0">
                <a:effectLst>
                  <a:outerShdw blurRad="38100" dist="38100" dir="2700000" algn="tl">
                    <a:srgbClr val="000000">
                      <a:alpha val="43137"/>
                    </a:srgbClr>
                  </a:outerShdw>
                </a:effectLst>
              </a:rPr>
              <a:t>2</a:t>
            </a:r>
            <a:r>
              <a:rPr lang="en-US" altLang="en-US" dirty="0">
                <a:effectLst>
                  <a:outerShdw blurRad="38100" dist="38100" dir="2700000" algn="tl">
                    <a:srgbClr val="000000">
                      <a:alpha val="43137"/>
                    </a:srgbClr>
                  </a:outerShdw>
                </a:effectLst>
              </a:rPr>
              <a:t> Ahaz was twenty years old when he became king, and he reigned sixteen years in Jerusalem; and he did not do what was right in the sight of the LORD his God, as his father David had done. </a:t>
            </a:r>
            <a:r>
              <a:rPr lang="en-US" altLang="en-US" baseline="30000" dirty="0">
                <a:effectLst>
                  <a:outerShdw blurRad="38100" dist="38100" dir="2700000" algn="tl">
                    <a:srgbClr val="000000">
                      <a:alpha val="43137"/>
                    </a:srgbClr>
                  </a:outerShdw>
                </a:effectLst>
              </a:rPr>
              <a:t>3</a:t>
            </a:r>
            <a:r>
              <a:rPr lang="en-US" altLang="en-US" dirty="0">
                <a:effectLst>
                  <a:outerShdw blurRad="38100" dist="38100" dir="2700000" algn="tl">
                    <a:srgbClr val="000000">
                      <a:alpha val="43137"/>
                    </a:srgbClr>
                  </a:outerShdw>
                </a:effectLst>
              </a:rPr>
              <a:t> But he walked in the way of the kings of Israel; indeed he made his son pass through the fire, according to the abominations of the nations whom the LORD had cast out from before the children of Israel. </a:t>
            </a:r>
            <a:r>
              <a:rPr lang="en-US" altLang="en-US" baseline="30000" dirty="0">
                <a:effectLst>
                  <a:outerShdw blurRad="38100" dist="38100" dir="2700000" algn="tl">
                    <a:srgbClr val="000000">
                      <a:alpha val="43137"/>
                    </a:srgbClr>
                  </a:outerShdw>
                </a:effectLst>
              </a:rPr>
              <a:t>4</a:t>
            </a:r>
            <a:r>
              <a:rPr lang="en-US" altLang="en-US" dirty="0">
                <a:effectLst>
                  <a:outerShdw blurRad="38100" dist="38100" dir="2700000" algn="tl">
                    <a:srgbClr val="000000">
                      <a:alpha val="43137"/>
                    </a:srgbClr>
                  </a:outerShdw>
                </a:effectLst>
              </a:rPr>
              <a:t> And he sacrificed and burned incense on the high places, on the hills, and under every green tree.  </a:t>
            </a:r>
          </a:p>
        </p:txBody>
      </p:sp>
    </p:spTree>
    <p:extLst>
      <p:ext uri="{BB962C8B-B14F-4D97-AF65-F5344CB8AC3E}">
        <p14:creationId xmlns:p14="http://schemas.microsoft.com/office/powerpoint/2010/main" val="3990719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733"/>
            <a:ext cx="9144000" cy="6720333"/>
          </a:xfrm>
        </p:spPr>
      </p:pic>
    </p:spTree>
    <p:extLst>
      <p:ext uri="{BB962C8B-B14F-4D97-AF65-F5344CB8AC3E}">
        <p14:creationId xmlns:p14="http://schemas.microsoft.com/office/powerpoint/2010/main" val="1276360953"/>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altLang="en-US" dirty="0">
                <a:effectLst>
                  <a:outerShdw blurRad="38100" dist="38100" dir="2700000" algn="tl">
                    <a:srgbClr val="000000">
                      <a:alpha val="43137"/>
                    </a:srgbClr>
                  </a:outerShdw>
                </a:effectLst>
              </a:rPr>
              <a:t>2 Kings 16:1-5, 7, 9 NKJV</a:t>
            </a:r>
            <a:endParaRPr lang="en-US" dirty="0">
              <a:effectLst>
                <a:outerShdw blurRad="38100" dist="38100" dir="2700000" algn="tl">
                  <a:srgbClr val="000000">
                    <a:alpha val="43137"/>
                  </a:srgbClr>
                </a:outerShdw>
              </a:effectLst>
            </a:endParaRP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type="body" idx="1"/>
          </p:nvPr>
        </p:nvSpPr>
        <p:spPr>
          <a:xfrm>
            <a:off x="914400" y="1884218"/>
            <a:ext cx="7391400" cy="4156364"/>
          </a:xfrm>
        </p:spPr>
        <p:txBody>
          <a:bodyPr>
            <a:normAutofit fontScale="85000" lnSpcReduction="20000"/>
          </a:bodyPr>
          <a:lstStyle/>
          <a:p>
            <a:r>
              <a:rPr lang="en-US" altLang="en-US" baseline="30000" dirty="0">
                <a:effectLst>
                  <a:outerShdw blurRad="38100" dist="38100" dir="2700000" algn="tl">
                    <a:srgbClr val="000000">
                      <a:alpha val="43137"/>
                    </a:srgbClr>
                  </a:outerShdw>
                </a:effectLst>
              </a:rPr>
              <a:t>5</a:t>
            </a:r>
            <a:r>
              <a:rPr lang="en-US" altLang="en-US" dirty="0">
                <a:effectLst>
                  <a:outerShdw blurRad="38100" dist="38100" dir="2700000" algn="tl">
                    <a:srgbClr val="000000">
                      <a:alpha val="43137"/>
                    </a:srgbClr>
                  </a:outerShdw>
                </a:effectLst>
              </a:rPr>
              <a:t>Then </a:t>
            </a:r>
            <a:r>
              <a:rPr lang="en-US" altLang="en-US" dirty="0" err="1">
                <a:effectLst>
                  <a:outerShdw blurRad="38100" dist="38100" dir="2700000" algn="tl">
                    <a:srgbClr val="000000">
                      <a:alpha val="43137"/>
                    </a:srgbClr>
                  </a:outerShdw>
                </a:effectLst>
              </a:rPr>
              <a:t>Rezin</a:t>
            </a:r>
            <a:r>
              <a:rPr lang="en-US" altLang="en-US" dirty="0">
                <a:effectLst>
                  <a:outerShdw blurRad="38100" dist="38100" dir="2700000" algn="tl">
                    <a:srgbClr val="000000">
                      <a:alpha val="43137"/>
                    </a:srgbClr>
                  </a:outerShdw>
                </a:effectLst>
              </a:rPr>
              <a:t> king of Syria and </a:t>
            </a:r>
            <a:r>
              <a:rPr lang="en-US" altLang="en-US" dirty="0" err="1">
                <a:effectLst>
                  <a:outerShdw blurRad="38100" dist="38100" dir="2700000" algn="tl">
                    <a:srgbClr val="000000">
                      <a:alpha val="43137"/>
                    </a:srgbClr>
                  </a:outerShdw>
                </a:effectLst>
              </a:rPr>
              <a:t>Pekah</a:t>
            </a:r>
            <a:r>
              <a:rPr lang="en-US" altLang="en-US" dirty="0">
                <a:effectLst>
                  <a:outerShdw blurRad="38100" dist="38100" dir="2700000" algn="tl">
                    <a:srgbClr val="000000">
                      <a:alpha val="43137"/>
                    </a:srgbClr>
                  </a:outerShdw>
                </a:effectLst>
              </a:rPr>
              <a:t> the son of </a:t>
            </a:r>
            <a:r>
              <a:rPr lang="en-US" altLang="en-US" dirty="0" err="1">
                <a:effectLst>
                  <a:outerShdw blurRad="38100" dist="38100" dir="2700000" algn="tl">
                    <a:srgbClr val="000000">
                      <a:alpha val="43137"/>
                    </a:srgbClr>
                  </a:outerShdw>
                </a:effectLst>
              </a:rPr>
              <a:t>Remaliah</a:t>
            </a:r>
            <a:r>
              <a:rPr lang="en-US" altLang="en-US" dirty="0">
                <a:effectLst>
                  <a:outerShdw blurRad="38100" dist="38100" dir="2700000" algn="tl">
                    <a:srgbClr val="000000">
                      <a:alpha val="43137"/>
                    </a:srgbClr>
                  </a:outerShdw>
                </a:effectLst>
              </a:rPr>
              <a:t>, king of Israel, came up to Jerusalem to make war; and they besieged Ahaz but could not overcome him. ... </a:t>
            </a:r>
            <a:r>
              <a:rPr lang="en-US" altLang="en-US" baseline="30000" dirty="0">
                <a:effectLst>
                  <a:outerShdw blurRad="38100" dist="38100" dir="2700000" algn="tl">
                    <a:srgbClr val="000000">
                      <a:alpha val="43137"/>
                    </a:srgbClr>
                  </a:outerShdw>
                </a:effectLst>
              </a:rPr>
              <a:t>7</a:t>
            </a:r>
            <a:r>
              <a:rPr lang="en-US" altLang="en-US" dirty="0">
                <a:effectLst>
                  <a:outerShdw blurRad="38100" dist="38100" dir="2700000" algn="tl">
                    <a:srgbClr val="000000">
                      <a:alpha val="43137"/>
                    </a:srgbClr>
                  </a:outerShdw>
                </a:effectLst>
              </a:rPr>
              <a:t> So Ahaz sent messengers to Tiglath-Pileser king of Assyria, saying, "I am your servant and your son. Come up and save me from the hand of the king of Syria and from the hand of the king of Israel, who rise up against me." ... </a:t>
            </a:r>
            <a:r>
              <a:rPr lang="en-US" altLang="en-US" baseline="30000" dirty="0">
                <a:effectLst>
                  <a:outerShdw blurRad="38100" dist="38100" dir="2700000" algn="tl">
                    <a:srgbClr val="000000">
                      <a:alpha val="43137"/>
                    </a:srgbClr>
                  </a:outerShdw>
                </a:effectLst>
              </a:rPr>
              <a:t>9</a:t>
            </a:r>
            <a:r>
              <a:rPr lang="en-US" altLang="en-US" dirty="0">
                <a:effectLst>
                  <a:outerShdw blurRad="38100" dist="38100" dir="2700000" algn="tl">
                    <a:srgbClr val="000000">
                      <a:alpha val="43137"/>
                    </a:srgbClr>
                  </a:outerShdw>
                </a:effectLst>
              </a:rPr>
              <a:t> So the king of Assyria heeded him; for the king of Assyria went up against Damascus and took it, carried its people captive to </a:t>
            </a:r>
            <a:r>
              <a:rPr lang="en-US" altLang="en-US" dirty="0" err="1">
                <a:effectLst>
                  <a:outerShdw blurRad="38100" dist="38100" dir="2700000" algn="tl">
                    <a:srgbClr val="000000">
                      <a:alpha val="43137"/>
                    </a:srgbClr>
                  </a:outerShdw>
                </a:effectLst>
              </a:rPr>
              <a:t>Kir</a:t>
            </a:r>
            <a:r>
              <a:rPr lang="en-US" altLang="en-US" dirty="0">
                <a:effectLst>
                  <a:outerShdw blurRad="38100" dist="38100" dir="2700000" algn="tl">
                    <a:srgbClr val="000000">
                      <a:alpha val="43137"/>
                    </a:srgbClr>
                  </a:outerShdw>
                </a:effectLst>
              </a:rPr>
              <a:t>, and killed </a:t>
            </a:r>
            <a:r>
              <a:rPr lang="en-US" altLang="en-US" dirty="0" err="1">
                <a:effectLst>
                  <a:outerShdw blurRad="38100" dist="38100" dir="2700000" algn="tl">
                    <a:srgbClr val="000000">
                      <a:alpha val="43137"/>
                    </a:srgbClr>
                  </a:outerShdw>
                </a:effectLst>
              </a:rPr>
              <a:t>Rezin</a:t>
            </a:r>
            <a:r>
              <a:rPr lang="en-US" alt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6363889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E2CA-434D-476C-A486-8CE146AE7B10}"/>
              </a:ext>
            </a:extLst>
          </p:cNvPr>
          <p:cNvSpPr>
            <a:spLocks noGrp="1"/>
          </p:cNvSpPr>
          <p:nvPr>
            <p:ph type="title"/>
          </p:nvPr>
        </p:nvSpPr>
        <p:spPr>
          <a:xfrm>
            <a:off x="685800" y="609600"/>
            <a:ext cx="7772400" cy="838200"/>
          </a:xfrm>
        </p:spPr>
        <p:txBody>
          <a:bodyPr/>
          <a:lstStyle/>
          <a:p>
            <a:r>
              <a:rPr lang="en-US" dirty="0"/>
              <a:t>Timeline before Israel’s Captivity</a:t>
            </a:r>
          </a:p>
        </p:txBody>
      </p:sp>
      <p:pic>
        <p:nvPicPr>
          <p:cNvPr id="5" name="Content Placeholder 4">
            <a:extLst>
              <a:ext uri="{FF2B5EF4-FFF2-40B4-BE49-F238E27FC236}">
                <a16:creationId xmlns:a16="http://schemas.microsoft.com/office/drawing/2014/main" id="{7F006846-A6D6-4B19-AC97-3D46B69852F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800" y="3048000"/>
            <a:ext cx="9111997" cy="4942363"/>
          </a:xfrm>
        </p:spPr>
      </p:pic>
    </p:spTree>
    <p:extLst>
      <p:ext uri="{BB962C8B-B14F-4D97-AF65-F5344CB8AC3E}">
        <p14:creationId xmlns:p14="http://schemas.microsoft.com/office/powerpoint/2010/main" val="2318992147"/>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ACB2-1B1C-45DD-936B-83B2BFB1943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F8F2194-3617-40EF-8608-F20D2A3D56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87178"/>
            <a:ext cx="9144000" cy="6377355"/>
          </a:xfrm>
        </p:spPr>
      </p:pic>
      <p:sp>
        <p:nvSpPr>
          <p:cNvPr id="6" name="TextBox 5">
            <a:extLst>
              <a:ext uri="{FF2B5EF4-FFF2-40B4-BE49-F238E27FC236}">
                <a16:creationId xmlns:a16="http://schemas.microsoft.com/office/drawing/2014/main" id="{48EB0283-04D2-4C52-B4E2-FD821CE586BE}"/>
              </a:ext>
            </a:extLst>
          </p:cNvPr>
          <p:cNvSpPr txBox="1"/>
          <p:nvPr/>
        </p:nvSpPr>
        <p:spPr>
          <a:xfrm>
            <a:off x="7984237" y="5720855"/>
            <a:ext cx="643125" cy="523220"/>
          </a:xfrm>
          <a:prstGeom prst="rect">
            <a:avLst/>
          </a:prstGeom>
          <a:noFill/>
        </p:spPr>
        <p:txBody>
          <a:bodyPr wrap="none" rtlCol="0">
            <a:spAutoFit/>
          </a:bodyPr>
          <a:lstStyle/>
          <a:p>
            <a:r>
              <a:rPr lang="en-US" sz="2800" dirty="0"/>
              <a:t>[</a:t>
            </a:r>
            <a:r>
              <a:rPr lang="en-US" sz="2800" dirty="0">
                <a:hlinkClick r:id="rId4" action="ppaction://hlinksldjump"/>
              </a:rPr>
              <a:t>R</a:t>
            </a:r>
            <a:r>
              <a:rPr lang="en-US" sz="2800" dirty="0"/>
              <a:t>]</a:t>
            </a:r>
          </a:p>
        </p:txBody>
      </p:sp>
    </p:spTree>
    <p:extLst>
      <p:ext uri="{BB962C8B-B14F-4D97-AF65-F5344CB8AC3E}">
        <p14:creationId xmlns:p14="http://schemas.microsoft.com/office/powerpoint/2010/main" val="323978438"/>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4EB22-4CA9-49F9-BCCB-1B28045DC482}"/>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7:3 NIV</a:t>
            </a:r>
            <a:endParaRPr lang="en-US" dirty="0"/>
          </a:p>
        </p:txBody>
      </p:sp>
      <p:sp>
        <p:nvSpPr>
          <p:cNvPr id="3" name="Content Placeholder 2">
            <a:extLst>
              <a:ext uri="{FF2B5EF4-FFF2-40B4-BE49-F238E27FC236}">
                <a16:creationId xmlns:a16="http://schemas.microsoft.com/office/drawing/2014/main" id="{06967869-DA0C-4546-92D9-574D5A78C752}"/>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Then the LORD said to Isaiah, "Go out, you and your son Shear-</a:t>
            </a:r>
            <a:r>
              <a:rPr lang="en-US" dirty="0" err="1">
                <a:effectLst>
                  <a:outerShdw blurRad="38100" dist="38100" dir="2700000" algn="tl">
                    <a:srgbClr val="000000">
                      <a:alpha val="43137"/>
                    </a:srgbClr>
                  </a:outerShdw>
                </a:effectLst>
              </a:rPr>
              <a:t>Jashub</a:t>
            </a:r>
            <a:r>
              <a:rPr lang="en-US" dirty="0">
                <a:effectLst>
                  <a:outerShdw blurRad="38100" dist="38100" dir="2700000" algn="tl">
                    <a:srgbClr val="000000">
                      <a:alpha val="43137"/>
                    </a:srgbClr>
                  </a:outerShdw>
                </a:effectLst>
              </a:rPr>
              <a:t>, to meet Ahaz at the end of the aqueduct of the Upper Pool, on the road to the Launderer's Field.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23154634"/>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960" y="537844"/>
            <a:ext cx="7772400" cy="1112838"/>
          </a:xfrm>
        </p:spPr>
        <p:txBody>
          <a:bodyPr/>
          <a:lstStyle/>
          <a:p>
            <a:r>
              <a:rPr lang="en-US" dirty="0">
                <a:effectLst>
                  <a:outerShdw blurRad="38100" dist="38100" dir="2700000" algn="tl">
                    <a:srgbClr val="000000">
                      <a:alpha val="43137"/>
                    </a:srgbClr>
                  </a:outerShdw>
                </a:effectLst>
              </a:rPr>
              <a:t>Isaiah 7:4-7 NIV</a:t>
            </a:r>
            <a:endParaRPr lang="en-US" b="0" dirty="0">
              <a:effectLst/>
            </a:endParaRPr>
          </a:p>
        </p:txBody>
      </p:sp>
      <p:sp>
        <p:nvSpPr>
          <p:cNvPr id="3" name="Content Placeholder 2"/>
          <p:cNvSpPr>
            <a:spLocks noGrp="1"/>
          </p:cNvSpPr>
          <p:nvPr>
            <p:ph idx="1"/>
          </p:nvPr>
        </p:nvSpPr>
        <p:spPr>
          <a:xfrm>
            <a:off x="543560" y="1571310"/>
            <a:ext cx="7772400" cy="4830762"/>
          </a:xfrm>
        </p:spPr>
        <p:txBody>
          <a:bodyPr>
            <a:normAutofit fontScale="92500" lnSpcReduction="10000"/>
          </a:bodyPr>
          <a:lstStyle/>
          <a:p>
            <a:r>
              <a:rPr lang="en-US" dirty="0">
                <a:effectLst>
                  <a:outerShdw blurRad="38100" dist="38100" dir="2700000" algn="tl">
                    <a:srgbClr val="000000">
                      <a:alpha val="43137"/>
                    </a:srgbClr>
                  </a:outerShdw>
                </a:effectLst>
              </a:rPr>
              <a:t>Say to him, 'Be careful, keep calm and don't be afraid. Do not lose heart because of these two smoldering stubs of firewood--because of the fierce anger of </a:t>
            </a:r>
            <a:r>
              <a:rPr lang="en-US" dirty="0" err="1">
                <a:effectLst>
                  <a:outerShdw blurRad="38100" dist="38100" dir="2700000" algn="tl">
                    <a:srgbClr val="000000">
                      <a:alpha val="43137"/>
                    </a:srgbClr>
                  </a:outerShdw>
                </a:effectLst>
              </a:rPr>
              <a:t>Rezin</a:t>
            </a:r>
            <a:r>
              <a:rPr lang="en-US" dirty="0">
                <a:effectLst>
                  <a:outerShdw blurRad="38100" dist="38100" dir="2700000" algn="tl">
                    <a:srgbClr val="000000">
                      <a:alpha val="43137"/>
                    </a:srgbClr>
                  </a:outerShdw>
                </a:effectLst>
              </a:rPr>
              <a:t> and Aram and of the son of </a:t>
            </a:r>
            <a:r>
              <a:rPr lang="en-US" dirty="0" err="1">
                <a:effectLst>
                  <a:outerShdw blurRad="38100" dist="38100" dir="2700000" algn="tl">
                    <a:srgbClr val="000000">
                      <a:alpha val="43137"/>
                    </a:srgbClr>
                  </a:outerShdw>
                </a:effectLst>
              </a:rPr>
              <a:t>Remaliah</a:t>
            </a:r>
            <a:r>
              <a:rPr lang="en-US" dirty="0">
                <a:effectLst>
                  <a:outerShdw blurRad="38100" dist="38100" dir="2700000" algn="tl">
                    <a:srgbClr val="000000">
                      <a:alpha val="43137"/>
                    </a:srgbClr>
                  </a:outerShdw>
                </a:effectLst>
              </a:rPr>
              <a:t>. </a:t>
            </a:r>
            <a:r>
              <a:rPr lang="en-US" baseline="30000" dirty="0">
                <a:effectLst>
                  <a:outerShdw blurRad="38100" dist="38100" dir="2700000" algn="tl">
                    <a:srgbClr val="000000">
                      <a:alpha val="43137"/>
                    </a:srgbClr>
                  </a:outerShdw>
                </a:effectLst>
              </a:rPr>
              <a:t>5</a:t>
            </a:r>
            <a:r>
              <a:rPr lang="en-US" dirty="0">
                <a:effectLst>
                  <a:outerShdw blurRad="38100" dist="38100" dir="2700000" algn="tl">
                    <a:srgbClr val="000000">
                      <a:alpha val="43137"/>
                    </a:srgbClr>
                  </a:outerShdw>
                </a:effectLst>
              </a:rPr>
              <a:t> Aram, Ephraim and </a:t>
            </a:r>
            <a:r>
              <a:rPr lang="en-US" dirty="0" err="1">
                <a:effectLst>
                  <a:outerShdw blurRad="38100" dist="38100" dir="2700000" algn="tl">
                    <a:srgbClr val="000000">
                      <a:alpha val="43137"/>
                    </a:srgbClr>
                  </a:outerShdw>
                </a:effectLst>
              </a:rPr>
              <a:t>Remaliah's</a:t>
            </a:r>
            <a:r>
              <a:rPr lang="en-US" dirty="0">
                <a:effectLst>
                  <a:outerShdw blurRad="38100" dist="38100" dir="2700000" algn="tl">
                    <a:srgbClr val="000000">
                      <a:alpha val="43137"/>
                    </a:srgbClr>
                  </a:outerShdw>
                </a:effectLst>
              </a:rPr>
              <a:t> son have plotted your ruin, saying, </a:t>
            </a:r>
            <a:r>
              <a:rPr lang="en-US" baseline="30000" dirty="0">
                <a:effectLst>
                  <a:outerShdw blurRad="38100" dist="38100" dir="2700000" algn="tl">
                    <a:srgbClr val="000000">
                      <a:alpha val="43137"/>
                    </a:srgbClr>
                  </a:outerShdw>
                </a:effectLst>
              </a:rPr>
              <a:t>6</a:t>
            </a:r>
            <a:r>
              <a:rPr lang="en-US" dirty="0">
                <a:effectLst>
                  <a:outerShdw blurRad="38100" dist="38100" dir="2700000" algn="tl">
                    <a:srgbClr val="000000">
                      <a:alpha val="43137"/>
                    </a:srgbClr>
                  </a:outerShdw>
                </a:effectLst>
              </a:rPr>
              <a:t> "Let us invade Judah; let us tear it apart and divide it among ourselves, and make the son of </a:t>
            </a:r>
            <a:r>
              <a:rPr lang="en-US" dirty="0" err="1">
                <a:effectLst>
                  <a:outerShdw blurRad="38100" dist="38100" dir="2700000" algn="tl">
                    <a:srgbClr val="000000">
                      <a:alpha val="43137"/>
                    </a:srgbClr>
                  </a:outerShdw>
                </a:effectLst>
              </a:rPr>
              <a:t>Tabeel</a:t>
            </a:r>
            <a:r>
              <a:rPr lang="en-US" dirty="0">
                <a:effectLst>
                  <a:outerShdw blurRad="38100" dist="38100" dir="2700000" algn="tl">
                    <a:srgbClr val="000000">
                      <a:alpha val="43137"/>
                    </a:srgbClr>
                  </a:outerShdw>
                </a:effectLst>
              </a:rPr>
              <a:t> king over it." </a:t>
            </a:r>
            <a:r>
              <a:rPr lang="en-US" baseline="30000" dirty="0">
                <a:effectLst>
                  <a:outerShdw blurRad="38100" dist="38100" dir="2700000" algn="tl">
                    <a:srgbClr val="000000">
                      <a:alpha val="43137"/>
                    </a:srgbClr>
                  </a:outerShdw>
                </a:effectLst>
              </a:rPr>
              <a:t>7</a:t>
            </a:r>
            <a:r>
              <a:rPr lang="en-US" dirty="0">
                <a:effectLst>
                  <a:outerShdw blurRad="38100" dist="38100" dir="2700000" algn="tl">
                    <a:srgbClr val="000000">
                      <a:alpha val="43137"/>
                    </a:srgbClr>
                  </a:outerShdw>
                </a:effectLst>
              </a:rPr>
              <a:t> Yet this is what the Sovereign LORD says: " 'It will not take place, it will not happen,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343498936"/>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44C6-DBCB-4884-B5E3-86B6EE0305A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7:9 NIV</a:t>
            </a:r>
          </a:p>
        </p:txBody>
      </p:sp>
      <p:sp>
        <p:nvSpPr>
          <p:cNvPr id="3" name="Content Placeholder 2">
            <a:extLst>
              <a:ext uri="{FF2B5EF4-FFF2-40B4-BE49-F238E27FC236}">
                <a16:creationId xmlns:a16="http://schemas.microsoft.com/office/drawing/2014/main" id="{7F48708D-DC67-46C9-B629-B6B0FA8C18CD}"/>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 If you do not stand firm in your faith, you will not stand at all.’ “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737270791"/>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C5C5-D066-42AE-BD62-AD07EB375DCA}"/>
              </a:ext>
            </a:extLst>
          </p:cNvPr>
          <p:cNvSpPr>
            <a:spLocks noGrp="1"/>
          </p:cNvSpPr>
          <p:nvPr>
            <p:ph type="title"/>
          </p:nvPr>
        </p:nvSpPr>
        <p:spPr>
          <a:xfrm>
            <a:off x="533400" y="740929"/>
            <a:ext cx="7772400" cy="1011671"/>
          </a:xfrm>
        </p:spPr>
        <p:txBody>
          <a:bodyPr/>
          <a:lstStyle/>
          <a:p>
            <a:r>
              <a:rPr lang="en-US" dirty="0">
                <a:effectLst>
                  <a:outerShdw blurRad="38100" dist="38100" dir="2700000" algn="tl">
                    <a:srgbClr val="000000">
                      <a:alpha val="43137"/>
                    </a:srgbClr>
                  </a:outerShdw>
                </a:effectLst>
              </a:rPr>
              <a:t>Isaiah 7:10-11 NIV</a:t>
            </a:r>
            <a:endParaRPr lang="en-US" dirty="0"/>
          </a:p>
        </p:txBody>
      </p:sp>
      <p:sp>
        <p:nvSpPr>
          <p:cNvPr id="3" name="Content Placeholder 2">
            <a:extLst>
              <a:ext uri="{FF2B5EF4-FFF2-40B4-BE49-F238E27FC236}">
                <a16:creationId xmlns:a16="http://schemas.microsoft.com/office/drawing/2014/main" id="{E167E85A-0010-43FD-A5B1-EE5BF142F243}"/>
              </a:ext>
            </a:extLst>
          </p:cNvPr>
          <p:cNvSpPr>
            <a:spLocks noGrp="1"/>
          </p:cNvSpPr>
          <p:nvPr>
            <p:ph idx="1"/>
          </p:nvPr>
        </p:nvSpPr>
        <p:spPr/>
        <p:txBody>
          <a:bodyPr/>
          <a:lstStyle/>
          <a:p>
            <a:r>
              <a:rPr lang="en-US" dirty="0">
                <a:effectLst>
                  <a:outerShdw blurRad="38100" dist="38100" dir="2700000" algn="tl">
                    <a:srgbClr val="000000">
                      <a:alpha val="43137"/>
                    </a:srgbClr>
                  </a:outerShdw>
                </a:effectLst>
              </a:rPr>
              <a:t>Again the LORD spoke to Ahaz, </a:t>
            </a:r>
            <a:r>
              <a:rPr lang="en-US" baseline="30000" dirty="0">
                <a:effectLst>
                  <a:outerShdw blurRad="38100" dist="38100" dir="2700000" algn="tl">
                    <a:srgbClr val="000000">
                      <a:alpha val="43137"/>
                    </a:srgbClr>
                  </a:outerShdw>
                </a:effectLst>
              </a:rPr>
              <a:t>11</a:t>
            </a:r>
            <a:r>
              <a:rPr lang="en-US" dirty="0">
                <a:effectLst>
                  <a:outerShdw blurRad="38100" dist="38100" dir="2700000" algn="tl">
                    <a:srgbClr val="000000">
                      <a:alpha val="43137"/>
                    </a:srgbClr>
                  </a:outerShdw>
                </a:effectLst>
              </a:rPr>
              <a:t> "Ask the LORD your God for a sign, whether in the deepest depths or in the highest heights.“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700773695"/>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Isaiah 7:12 NKJV</a:t>
            </a:r>
            <a:endParaRPr lang="en-US" dirty="0"/>
          </a:p>
        </p:txBody>
      </p:sp>
      <p:sp>
        <p:nvSpPr>
          <p:cNvPr id="3" name="Content Placeholder 2"/>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But Ahaz said, "I will not ask, nor will I test the LORD!“  </a:t>
            </a:r>
            <a:r>
              <a:rPr lang="en-US" dirty="0"/>
              <a:t>[</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100180002"/>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Isaiah 7:13-14 NKJV</a:t>
            </a:r>
          </a:p>
        </p:txBody>
      </p:sp>
      <p:sp>
        <p:nvSpPr>
          <p:cNvPr id="3" name="Content Placeholder 2"/>
          <p:cNvSpPr>
            <a:spLocks noGrp="1"/>
          </p:cNvSpPr>
          <p:nvPr>
            <p:ph idx="1"/>
          </p:nvPr>
        </p:nvSpPr>
        <p:spPr>
          <a:xfrm>
            <a:off x="533400" y="1981199"/>
            <a:ext cx="7772400" cy="4267201"/>
          </a:xfrm>
        </p:spPr>
        <p:txBody>
          <a:bodyPr>
            <a:normAutofit/>
          </a:bodyPr>
          <a:lstStyle/>
          <a:p>
            <a:r>
              <a:rPr lang="en-US" dirty="0">
                <a:effectLst>
                  <a:outerShdw blurRad="38100" dist="38100" dir="2700000" algn="tl">
                    <a:srgbClr val="000000">
                      <a:alpha val="43137"/>
                    </a:srgbClr>
                  </a:outerShdw>
                </a:effectLst>
              </a:rPr>
              <a:t>Then he said, "Hear now, O house of David! Is it a small thing for you to weary men, but will you weary my God also? </a:t>
            </a:r>
            <a:r>
              <a:rPr lang="en-US" baseline="30000" dirty="0">
                <a:effectLst>
                  <a:outerShdw blurRad="38100" dist="38100" dir="2700000" algn="tl">
                    <a:srgbClr val="000000">
                      <a:alpha val="43137"/>
                    </a:srgbClr>
                  </a:outerShdw>
                </a:effectLst>
              </a:rPr>
              <a:t>14</a:t>
            </a:r>
            <a:r>
              <a:rPr lang="en-US" dirty="0">
                <a:effectLst>
                  <a:outerShdw blurRad="38100" dist="38100" dir="2700000" algn="tl">
                    <a:srgbClr val="000000">
                      <a:alpha val="43137"/>
                    </a:srgbClr>
                  </a:outerShdw>
                </a:effectLst>
              </a:rPr>
              <a:t>"Therefore the Lord Himself will give you a sign: Behold, the virgin shall conceive and bear a Son, and shall call His name Immanuel.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801799917"/>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1229414</TotalTime>
  <Words>4024</Words>
  <Application>Microsoft Office PowerPoint</Application>
  <PresentationFormat>Apresentação na tela (4:3)</PresentationFormat>
  <Paragraphs>273</Paragraphs>
  <Slides>22</Slides>
  <Notes>20</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22</vt:i4>
      </vt:variant>
    </vt:vector>
  </HeadingPairs>
  <TitlesOfParts>
    <vt:vector size="27" baseType="lpstr">
      <vt:lpstr>Arial</vt:lpstr>
      <vt:lpstr>Arial Rounded MT Bold</vt:lpstr>
      <vt:lpstr>Calibri</vt:lpstr>
      <vt:lpstr>2_Default Design</vt:lpstr>
      <vt:lpstr>Default Design</vt:lpstr>
      <vt:lpstr>Isaiah</vt:lpstr>
      <vt:lpstr>Memory Text Isaiah 7:9 NKJV</vt:lpstr>
      <vt:lpstr>Overview</vt:lpstr>
      <vt:lpstr>King Ahaz and His Enemies</vt:lpstr>
      <vt:lpstr>God Intervenes</vt:lpstr>
      <vt:lpstr>Second Chance</vt:lpstr>
      <vt:lpstr>Sign of a Son</vt:lpstr>
      <vt:lpstr>Summary</vt:lpstr>
      <vt:lpstr>Summary</vt:lpstr>
      <vt:lpstr>Summary</vt:lpstr>
      <vt:lpstr>Apresentação do PowerPoint</vt:lpstr>
      <vt:lpstr>2 Kings 16:1-5, 7, 9 NKJV</vt:lpstr>
      <vt:lpstr>Apresentação do PowerPoint</vt:lpstr>
      <vt:lpstr>2 Kings 16:1-5, 7, 9 NKJV</vt:lpstr>
      <vt:lpstr>Timeline before Israel’s Captivity</vt:lpstr>
      <vt:lpstr>Apresentação do PowerPoint</vt:lpstr>
      <vt:lpstr>Isaiah 7:3 NIV</vt:lpstr>
      <vt:lpstr>Isaiah 7:4-7 NIV</vt:lpstr>
      <vt:lpstr>Isaiah 7:9 NIV</vt:lpstr>
      <vt:lpstr>Isaiah 7:10-11 NIV</vt:lpstr>
      <vt:lpstr>Isaiah 7:12 NKJV</vt:lpstr>
      <vt:lpstr>Isaiah 7:13-14 NKJV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Isaiah</dc:title>
  <dc:subject>Lesson 3: When Your World is Falling Apart</dc:subject>
  <dc:creator>Kenneth J. McNulty</dc:creator>
  <cp:lastModifiedBy>jose ferreira Neto</cp:lastModifiedBy>
  <cp:revision>22311</cp:revision>
  <cp:lastPrinted>2016-06-03T16:02:10Z</cp:lastPrinted>
  <dcterms:created xsi:type="dcterms:W3CDTF">2005-09-30T23:50:48Z</dcterms:created>
  <dcterms:modified xsi:type="dcterms:W3CDTF">2021-01-15T18:35:34Z</dcterms:modified>
  <cp:category>Bible Book</cp:category>
</cp:coreProperties>
</file>